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8" r:id="rId3"/>
    <p:sldId id="296" r:id="rId4"/>
    <p:sldId id="359" r:id="rId5"/>
    <p:sldId id="303" r:id="rId6"/>
    <p:sldId id="351" r:id="rId7"/>
    <p:sldId id="340" r:id="rId8"/>
    <p:sldId id="355" r:id="rId9"/>
    <p:sldId id="341" r:id="rId10"/>
    <p:sldId id="357" r:id="rId11"/>
    <p:sldId id="343" r:id="rId12"/>
    <p:sldId id="349" r:id="rId13"/>
    <p:sldId id="342" r:id="rId14"/>
    <p:sldId id="353" r:id="rId15"/>
    <p:sldId id="284" r:id="rId16"/>
    <p:sldId id="30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944" autoAdjust="0"/>
    <p:restoredTop sz="55556" autoAdjust="0"/>
  </p:normalViewPr>
  <p:slideViewPr>
    <p:cSldViewPr>
      <p:cViewPr varScale="1">
        <p:scale>
          <a:sx n="73" d="100"/>
          <a:sy n="73" d="100"/>
        </p:scale>
        <p:origin x="-10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F27C966-89C2-4026-A64A-6FF31F044DDD}" type="datetimeFigureOut">
              <a:rPr lang="ru-RU"/>
              <a:pPr>
                <a:defRPr/>
              </a:pPr>
              <a:t>20.02.2020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5257B5-868B-46E6-B53B-A710E45F17E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49E8F1-6051-4EC1-8628-72551D58F3B2}" type="datetimeFigureOut">
              <a:rPr lang="ru-RU"/>
              <a:pPr>
                <a:defRPr/>
              </a:pPr>
              <a:t>20.02.2020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1CD921-CC05-4D4F-AC1F-79438829EFE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303653-31C1-4AC0-896B-22C93482B875}" type="datetimeFigureOut">
              <a:rPr lang="ru-RU"/>
              <a:pPr>
                <a:defRPr/>
              </a:pPr>
              <a:t>20.02.2020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4BB542-F5DF-4C5E-88F8-EF70231B15B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2A369D-138C-41CB-9497-0601773D6A86}" type="datetimeFigureOut">
              <a:rPr lang="ru-RU"/>
              <a:pPr>
                <a:defRPr/>
              </a:pPr>
              <a:t>20.02.2020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809B53-26CE-4CBC-A280-7B6E0C17944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F067BD0-19E4-4BBB-8B4E-A63E401996C8}" type="datetimeFigureOut">
              <a:rPr lang="ru-RU"/>
              <a:pPr>
                <a:defRPr/>
              </a:pPr>
              <a:t>20.02.2020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33EFDF-2010-4EAD-B980-ECDF54898F5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793BF36-17EF-44C9-BFF6-9C80AA096B38}" type="datetimeFigureOut">
              <a:rPr lang="ru-RU"/>
              <a:pPr>
                <a:defRPr/>
              </a:pPr>
              <a:t>20.02.2020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B351E7-21B4-4CD8-9F0E-03D2813C822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D6C2AAD-A2BD-4525-90B8-4428F0A7D13B}" type="datetimeFigureOut">
              <a:rPr lang="ru-RU"/>
              <a:pPr>
                <a:defRPr/>
              </a:pPr>
              <a:t>20.02.2020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A67F237-F1E4-4FFE-B8F3-816BC0A5A40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EE4F596-137A-46C8-A937-3D5CBDF220FB}" type="datetimeFigureOut">
              <a:rPr lang="ru-RU"/>
              <a:pPr>
                <a:defRPr/>
              </a:pPr>
              <a:t>20.02.2020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14BEA5F-44A5-4AA6-B96B-62800E46F58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56A261B-30A9-4FCC-A5DF-1272722E14FA}" type="datetimeFigureOut">
              <a:rPr lang="ru-RU"/>
              <a:pPr>
                <a:defRPr/>
              </a:pPr>
              <a:t>20.02.2020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0E9D679-0514-412E-AA92-35CF6849E97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1089A5-651E-492D-8857-D2FDE0A1518F}" type="datetimeFigureOut">
              <a:rPr lang="ru-RU"/>
              <a:pPr>
                <a:defRPr/>
              </a:pPr>
              <a:t>20.02.2020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256392D-F9C4-4C67-BF02-AA2F94327DC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2265A6-F91E-46F3-9AA8-D7B60CEE3E75}" type="datetimeFigureOut">
              <a:rPr lang="ru-RU"/>
              <a:pPr>
                <a:defRPr/>
              </a:pPr>
              <a:t>20.02.2020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DB8C85-5985-45A7-87E2-E3C39768FA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CDD684-AF8E-46D9-88F7-2A901E391FAB}" type="datetimeFigureOut">
              <a:rPr lang="ru-RU"/>
              <a:pPr>
                <a:defRPr/>
              </a:pPr>
              <a:t>20.02.2020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9B261-03C3-457A-9E25-CE169DEC756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52438" y="1593850"/>
            <a:ext cx="7772400" cy="2149475"/>
          </a:xfrm>
        </p:spPr>
        <p:txBody>
          <a:bodyPr/>
          <a:lstStyle/>
          <a:p>
            <a:pPr eaLnBrk="1" hangingPunct="1"/>
            <a:r>
              <a:rPr lang="ru-RU" sz="4800" b="1" dirty="0" smtClean="0">
                <a:solidFill>
                  <a:srgbClr val="FF0000"/>
                </a:solidFill>
                <a:latin typeface="Comic Sans MS" pitchFamily="66" charset="0"/>
              </a:rPr>
              <a:t>Проект по теме:</a:t>
            </a:r>
            <a:br>
              <a:rPr lang="ru-RU" sz="4800" b="1" dirty="0" smtClean="0">
                <a:solidFill>
                  <a:srgbClr val="FF0000"/>
                </a:solidFill>
                <a:latin typeface="Comic Sans MS" pitchFamily="66" charset="0"/>
              </a:rPr>
            </a:br>
            <a:r>
              <a:rPr lang="ru-RU" sz="4800" b="1" dirty="0" smtClean="0">
                <a:solidFill>
                  <a:srgbClr val="FF0000"/>
                </a:solidFill>
                <a:latin typeface="Comic Sans MS" pitchFamily="66" charset="0"/>
              </a:rPr>
              <a:t>«Неделя здоровья»</a:t>
            </a:r>
            <a:br>
              <a:rPr lang="ru-RU" sz="4800" b="1" dirty="0" smtClean="0">
                <a:solidFill>
                  <a:srgbClr val="FF0000"/>
                </a:solidFill>
                <a:latin typeface="Comic Sans MS" pitchFamily="66" charset="0"/>
              </a:rPr>
            </a:br>
            <a:endParaRPr lang="ru-RU" sz="4800" b="1" dirty="0" smtClean="0">
              <a:solidFill>
                <a:srgbClr val="FF0000"/>
              </a:solidFill>
              <a:latin typeface="Comic Sans MS" pitchFamily="66" charset="0"/>
            </a:endParaRPr>
          </a:p>
        </p:txBody>
      </p:sp>
      <p:pic>
        <p:nvPicPr>
          <p:cNvPr id="2052" name="Picture 6" descr="47456002"/>
          <p:cNvPicPr>
            <a:picLocks noChangeAspect="1" noChangeArrowheads="1"/>
          </p:cNvPicPr>
          <p:nvPr/>
        </p:nvPicPr>
        <p:blipFill>
          <a:blip r:embed="rId3" cstate="print"/>
          <a:srcRect/>
          <a:stretch>
            <a:fillRect/>
          </a:stretch>
        </p:blipFill>
        <p:spPr bwMode="auto">
          <a:xfrm>
            <a:off x="1619250" y="3778250"/>
            <a:ext cx="5438775" cy="2495550"/>
          </a:xfrm>
          <a:prstGeom prst="rect">
            <a:avLst/>
          </a:prstGeom>
          <a:noFill/>
          <a:ln w="9525">
            <a:noFill/>
            <a:miter lim="800000"/>
            <a:headEnd/>
            <a:tailEnd/>
          </a:ln>
        </p:spPr>
      </p:pic>
      <p:sp>
        <p:nvSpPr>
          <p:cNvPr id="2" name="TextBox 1"/>
          <p:cNvSpPr txBox="1"/>
          <p:nvPr/>
        </p:nvSpPr>
        <p:spPr>
          <a:xfrm>
            <a:off x="3059832" y="3212976"/>
            <a:ext cx="2635080" cy="369332"/>
          </a:xfrm>
          <a:prstGeom prst="rect">
            <a:avLst/>
          </a:prstGeom>
          <a:noFill/>
        </p:spPr>
        <p:txBody>
          <a:bodyPr wrap="none" rtlCol="0">
            <a:spAutoFit/>
          </a:bodyPr>
          <a:lstStyle/>
          <a:p>
            <a:r>
              <a:rPr lang="ru-RU" b="1" dirty="0" smtClean="0">
                <a:solidFill>
                  <a:srgbClr val="FF0000"/>
                </a:solidFill>
              </a:rPr>
              <a:t>Группа №7  «Пчелка»</a:t>
            </a:r>
            <a:endParaRPr lang="ru-RU" b="1" dirty="0">
              <a:solidFill>
                <a:srgbClr val="FF0000"/>
              </a:solidFill>
            </a:endParaRPr>
          </a:p>
        </p:txBody>
      </p:sp>
      <p:sp>
        <p:nvSpPr>
          <p:cNvPr id="3" name="TextBox 2"/>
          <p:cNvSpPr txBox="1"/>
          <p:nvPr/>
        </p:nvSpPr>
        <p:spPr>
          <a:xfrm>
            <a:off x="5648684" y="3652670"/>
            <a:ext cx="3495316" cy="646331"/>
          </a:xfrm>
          <a:prstGeom prst="rect">
            <a:avLst/>
          </a:prstGeom>
          <a:noFill/>
        </p:spPr>
        <p:txBody>
          <a:bodyPr wrap="none" rtlCol="0">
            <a:spAutoFit/>
          </a:bodyPr>
          <a:lstStyle/>
          <a:p>
            <a:r>
              <a:rPr lang="ru-RU" dirty="0" smtClean="0"/>
              <a:t>Воспитатели: </a:t>
            </a:r>
            <a:r>
              <a:rPr lang="ru-RU" dirty="0" err="1" smtClean="0"/>
              <a:t>Шаповалова</a:t>
            </a:r>
            <a:r>
              <a:rPr lang="ru-RU" dirty="0" smtClean="0"/>
              <a:t> Т. А</a:t>
            </a:r>
          </a:p>
          <a:p>
            <a:r>
              <a:rPr lang="ru-RU" dirty="0"/>
              <a:t> </a:t>
            </a:r>
            <a:r>
              <a:rPr lang="ru-RU" dirty="0" smtClean="0"/>
              <a:t>                       </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0" y="0"/>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00050" y="2276475"/>
            <a:ext cx="10704513" cy="6840538"/>
          </a:xfrm>
        </p:spPr>
        <p:txBody>
          <a:bodyPr/>
          <a:lstStyle/>
          <a:p>
            <a:pPr marL="342900" indent="-342900">
              <a:spcBef>
                <a:spcPct val="20000"/>
              </a:spcBef>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000" dirty="0">
                <a:solidFill>
                  <a:prstClr val="black"/>
                </a:solidFill>
                <a:ea typeface="+mn-ea"/>
                <a:cs typeface="+mn-cs"/>
              </a:rPr>
              <a:t/>
            </a:r>
            <a:br>
              <a:rPr lang="ru-RU" sz="2000" dirty="0">
                <a:solidFill>
                  <a:prstClr val="black"/>
                </a:solidFill>
                <a:ea typeface="+mn-ea"/>
                <a:cs typeface="+mn-cs"/>
              </a:rPr>
            </a:br>
            <a:r>
              <a:rPr lang="ru-RU" sz="2000" dirty="0">
                <a:solidFill>
                  <a:prstClr val="black"/>
                </a:solidFill>
                <a:ea typeface="+mn-ea"/>
                <a:cs typeface="+mn-cs"/>
              </a:rPr>
              <a:t/>
            </a:r>
            <a:br>
              <a:rPr lang="ru-RU" sz="2000" dirty="0">
                <a:solidFill>
                  <a:prstClr val="black"/>
                </a:solidFill>
                <a:ea typeface="+mn-ea"/>
                <a:cs typeface="+mn-cs"/>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000" dirty="0">
                <a:solidFill>
                  <a:prstClr val="black"/>
                </a:solidFill>
                <a:latin typeface="Arial" charset="0"/>
                <a:ea typeface="+mn-ea"/>
                <a:cs typeface="Arial" charset="0"/>
              </a:rPr>
              <a:t/>
            </a:r>
            <a:br>
              <a:rPr lang="ru-RU" sz="2000" dirty="0">
                <a:solidFill>
                  <a:prstClr val="black"/>
                </a:solidFill>
                <a:latin typeface="Arial" charset="0"/>
                <a:ea typeface="+mn-ea"/>
                <a:cs typeface="Arial"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76788">
            <a:off x="897533" y="827821"/>
            <a:ext cx="3995936" cy="2244631"/>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269947">
            <a:off x="5239357" y="721605"/>
            <a:ext cx="3707903" cy="2082834"/>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5064" y="2808237"/>
            <a:ext cx="3290099" cy="1848142"/>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392681">
            <a:off x="5317619" y="3007823"/>
            <a:ext cx="3551377" cy="1994909"/>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58650" y="4659595"/>
            <a:ext cx="3707903" cy="2082834"/>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68313" y="1125538"/>
            <a:ext cx="7772400" cy="4895850"/>
          </a:xfrm>
        </p:spPr>
        <p:txBody>
          <a:bodyPr/>
          <a:lstStyle/>
          <a:p>
            <a:pPr eaLnBrk="1" fontAlgn="t" hangingPunct="1">
              <a:spcBef>
                <a:spcPts val="0"/>
              </a:spcBef>
              <a:spcAft>
                <a:spcPts val="0"/>
              </a:spcAft>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400" b="1" dirty="0" smtClean="0">
                <a:solidFill>
                  <a:srgbClr val="FF0000"/>
                </a:solidFill>
                <a:latin typeface="Times New Roman" pitchFamily="18" charset="0"/>
                <a:cs typeface="Times New Roman" pitchFamily="18" charset="0"/>
              </a:rPr>
              <a:t>Четверг</a:t>
            </a:r>
            <a:br>
              <a:rPr lang="ru-RU" sz="2400" b="1" dirty="0" smtClean="0">
                <a:solidFill>
                  <a:srgbClr val="FF000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Тема: «</a:t>
            </a:r>
            <a:r>
              <a:rPr lang="ru-RU" sz="2400" b="1" dirty="0">
                <a:solidFill>
                  <a:srgbClr val="7030A0"/>
                </a:solidFill>
                <a:latin typeface="Times New Roman" pitchFamily="18" charset="0"/>
                <a:cs typeface="Times New Roman" pitchFamily="18" charset="0"/>
              </a:rPr>
              <a:t>Е</a:t>
            </a:r>
            <a:r>
              <a:rPr lang="ru-RU" sz="2400" b="1" dirty="0" smtClean="0">
                <a:solidFill>
                  <a:srgbClr val="7030A0"/>
                </a:solidFill>
                <a:latin typeface="Times New Roman" pitchFamily="18" charset="0"/>
                <a:cs typeface="Times New Roman" pitchFamily="18" charset="0"/>
              </a:rPr>
              <a:t>сли хочешь быть здоров»</a:t>
            </a:r>
            <a:br>
              <a:rPr lang="ru-RU" sz="2400" b="1" dirty="0" smtClean="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Цель:</a:t>
            </a:r>
            <a:r>
              <a:rPr lang="ru-RU" sz="2400" b="1" dirty="0">
                <a:solidFill>
                  <a:srgbClr val="FF0000"/>
                </a:solidFill>
                <a:latin typeface="Times New Roman" pitchFamily="18" charset="0"/>
                <a:cs typeface="Times New Roman" pitchFamily="18" charset="0"/>
              </a:rPr>
              <a:t> </a:t>
            </a:r>
            <a:r>
              <a:rPr lang="ru-RU" sz="2400" b="1" dirty="0" smtClean="0">
                <a:solidFill>
                  <a:srgbClr val="7030A0"/>
                </a:solidFill>
                <a:latin typeface="Times New Roman" pitchFamily="18" charset="0"/>
                <a:cs typeface="Times New Roman" pitchFamily="18" charset="0"/>
              </a:rPr>
              <a:t>Закрепить знания детей о роли закаливания в укреплении здоровья человека</a:t>
            </a:r>
            <a:r>
              <a:rPr lang="ru-RU" sz="2800" b="1" dirty="0" smtClean="0">
                <a:solidFill>
                  <a:srgbClr val="7030A0"/>
                </a:solidFill>
                <a:latin typeface="Times New Roman" pitchFamily="18" charset="0"/>
                <a:cs typeface="Times New Roman" pitchFamily="18" charset="0"/>
              </a:rPr>
              <a:t>.</a:t>
            </a:r>
            <a:r>
              <a:rPr lang="ru-RU" sz="2400" b="1" dirty="0" smtClean="0">
                <a:solidFill>
                  <a:srgbClr val="7030A0"/>
                </a:solidFill>
                <a:latin typeface="Times New Roman" pitchFamily="18" charset="0"/>
                <a:cs typeface="Times New Roman" pitchFamily="18" charset="0"/>
              </a:rPr>
              <a:t/>
            </a:r>
            <a:br>
              <a:rPr lang="ru-RU" sz="2400" b="1" dirty="0" smtClean="0">
                <a:solidFill>
                  <a:srgbClr val="7030A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Утренняя гимнастика</a:t>
            </a:r>
            <a:r>
              <a:rPr lang="ru-RU" sz="2000" b="1" dirty="0">
                <a:solidFill>
                  <a:srgbClr val="7030A0"/>
                </a:solidFill>
                <a:latin typeface="Times New Roman" pitchFamily="18" charset="0"/>
                <a:cs typeface="Times New Roman" pitchFamily="18" charset="0"/>
              </a:rPr>
              <a:t/>
            </a:r>
            <a:br>
              <a:rPr lang="ru-RU" sz="2000" b="1" dirty="0">
                <a:solidFill>
                  <a:srgbClr val="7030A0"/>
                </a:solidFill>
                <a:latin typeface="Times New Roman" pitchFamily="18" charset="0"/>
                <a:cs typeface="Times New Roman" pitchFamily="18" charset="0"/>
              </a:rPr>
            </a:br>
            <a:r>
              <a:rPr lang="ru-RU" sz="2000" dirty="0" smtClean="0">
                <a:solidFill>
                  <a:srgbClr val="002060"/>
                </a:solidFill>
                <a:latin typeface="Times New Roman" pitchFamily="18" charset="0"/>
                <a:ea typeface="+mn-ea"/>
                <a:cs typeface="Times New Roman" pitchFamily="18" charset="0"/>
              </a:rPr>
              <a:t>Беседа </a:t>
            </a:r>
            <a:r>
              <a:rPr lang="ru-RU" sz="2000" dirty="0">
                <a:solidFill>
                  <a:srgbClr val="002060"/>
                </a:solidFill>
                <a:latin typeface="Times New Roman" pitchFamily="18" charset="0"/>
                <a:ea typeface="+mn-ea"/>
                <a:cs typeface="Times New Roman" pitchFamily="18" charset="0"/>
              </a:rPr>
              <a:t>« Если хочешь быть здоров»</a:t>
            </a:r>
            <a:br>
              <a:rPr lang="ru-RU" sz="2000" dirty="0">
                <a:solidFill>
                  <a:srgbClr val="002060"/>
                </a:solidFill>
                <a:latin typeface="Times New Roman" pitchFamily="18" charset="0"/>
                <a:ea typeface="+mn-ea"/>
                <a:cs typeface="Times New Roman" pitchFamily="18" charset="0"/>
              </a:rPr>
            </a:br>
            <a:r>
              <a:rPr lang="ru-RU" sz="2000" dirty="0">
                <a:solidFill>
                  <a:srgbClr val="002060"/>
                </a:solidFill>
                <a:latin typeface="Times New Roman" pitchFamily="18" charset="0"/>
                <a:ea typeface="+mn-ea"/>
                <a:cs typeface="Times New Roman" pitchFamily="18" charset="0"/>
              </a:rPr>
              <a:t>Беседа о своём теле, обучение самомассажу</a:t>
            </a:r>
            <a:r>
              <a:rPr lang="ru-RU" sz="2000" dirty="0" smtClean="0">
                <a:solidFill>
                  <a:srgbClr val="002060"/>
                </a:solidFill>
                <a:latin typeface="Times New Roman" pitchFamily="18" charset="0"/>
                <a:ea typeface="+mn-ea"/>
                <a:cs typeface="Times New Roman" pitchFamily="18" charset="0"/>
              </a:rPr>
              <a:t>.</a:t>
            </a:r>
            <a:br>
              <a:rPr lang="ru-RU" sz="2000" dirty="0" smtClean="0">
                <a:solidFill>
                  <a:srgbClr val="002060"/>
                </a:solidFill>
                <a:latin typeface="Times New Roman" pitchFamily="18" charset="0"/>
                <a:ea typeface="+mn-ea"/>
                <a:cs typeface="Times New Roman" pitchFamily="18" charset="0"/>
              </a:rPr>
            </a:br>
            <a:r>
              <a:rPr lang="ru-RU" sz="2000" dirty="0">
                <a:solidFill>
                  <a:srgbClr val="002060"/>
                </a:solidFill>
                <a:latin typeface="Times New Roman" pitchFamily="18" charset="0"/>
                <a:cs typeface="Times New Roman" pitchFamily="18" charset="0"/>
              </a:rPr>
              <a:t>Подвижные игры на </a:t>
            </a:r>
            <a:r>
              <a:rPr lang="ru-RU" sz="2000" dirty="0" smtClean="0">
                <a:solidFill>
                  <a:srgbClr val="002060"/>
                </a:solidFill>
                <a:latin typeface="Times New Roman" pitchFamily="18" charset="0"/>
                <a:cs typeface="Times New Roman" pitchFamily="18" charset="0"/>
              </a:rPr>
              <a:t>улице и в группе.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Продуктивная деятельность: лепка «Спортсмены»</a:t>
            </a:r>
            <a:r>
              <a:rPr lang="ru-RU" sz="2000" dirty="0">
                <a:solidFill>
                  <a:srgbClr val="002060"/>
                </a:solidFill>
                <a:latin typeface="Times New Roman" pitchFamily="18" charset="0"/>
                <a:ea typeface="+mn-ea"/>
                <a:cs typeface="Times New Roman" pitchFamily="18" charset="0"/>
              </a:rPr>
              <a:t/>
            </a:r>
            <a:br>
              <a:rPr lang="ru-RU" sz="2000" dirty="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Гимнастика после сна</a:t>
            </a:r>
            <a:br>
              <a:rPr lang="ru-RU" sz="2000" dirty="0" smtClean="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Ходьба по «тропе здоровья»</a:t>
            </a:r>
            <a:br>
              <a:rPr lang="ru-RU" sz="2000" dirty="0" smtClean="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Театрализованное представление «Витаминная семья»</a:t>
            </a:r>
            <a:br>
              <a:rPr lang="ru-RU" sz="2000" dirty="0" smtClean="0">
                <a:solidFill>
                  <a:srgbClr val="002060"/>
                </a:solidFill>
                <a:latin typeface="Times New Roman" pitchFamily="18" charset="0"/>
                <a:ea typeface="+mn-ea"/>
                <a:cs typeface="Times New Roman" pitchFamily="18" charset="0"/>
              </a:rPr>
            </a:br>
            <a:r>
              <a:rPr lang="ru-RU" sz="1800" dirty="0">
                <a:solidFill>
                  <a:prstClr val="black"/>
                </a:solidFill>
                <a:ea typeface="+mn-ea"/>
                <a:cs typeface="+mn-cs"/>
              </a:rPr>
              <a:t/>
            </a:r>
            <a:br>
              <a:rPr lang="ru-RU" sz="1800" dirty="0">
                <a:solidFill>
                  <a:prstClr val="black"/>
                </a:solidFill>
                <a:ea typeface="+mn-ea"/>
                <a:cs typeface="+mn-cs"/>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0" y="-570"/>
            <a:ext cx="9786938" cy="7072313"/>
          </a:xfrm>
          <a:prstGeom prst="rect">
            <a:avLst/>
          </a:prstGeom>
          <a:noFill/>
          <a:ln w="9525">
            <a:noFill/>
            <a:miter lim="800000"/>
            <a:headEnd/>
            <a:tailEnd/>
          </a:ln>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3020" y="896838"/>
            <a:ext cx="4187430" cy="235219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747" y="3645024"/>
            <a:ext cx="3923928" cy="2204181"/>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93469" y="996093"/>
            <a:ext cx="4059240" cy="2280190"/>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22585" y="3645023"/>
            <a:ext cx="3923928" cy="2204182"/>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68313" y="1125538"/>
            <a:ext cx="7772400" cy="4895850"/>
          </a:xfrm>
        </p:spPr>
        <p:txBody>
          <a:bodyPr/>
          <a:lstStyle/>
          <a:p>
            <a:pPr marL="342900" indent="-342900">
              <a:spcBef>
                <a:spcPct val="20000"/>
              </a:spcBef>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400" b="1" dirty="0" smtClean="0">
                <a:solidFill>
                  <a:srgbClr val="FF0000"/>
                </a:solidFill>
                <a:latin typeface="Times New Roman" pitchFamily="18" charset="0"/>
                <a:cs typeface="Times New Roman" pitchFamily="18" charset="0"/>
              </a:rPr>
              <a:t>Пятница</a:t>
            </a:r>
            <a:br>
              <a:rPr lang="ru-RU" sz="2400" b="1" dirty="0" smtClean="0">
                <a:solidFill>
                  <a:srgbClr val="FF000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Тема дня:</a:t>
            </a: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000" dirty="0" smtClean="0">
                <a:solidFill>
                  <a:prstClr val="black"/>
                </a:solidFill>
                <a:latin typeface="Times New Roman" pitchFamily="18" charset="0"/>
                <a:ea typeface="+mn-ea"/>
                <a:cs typeface="Times New Roman" pitchFamily="18" charset="0"/>
              </a:rPr>
              <a:t>«</a:t>
            </a:r>
            <a:r>
              <a:rPr lang="ru-RU" sz="2000" b="1" dirty="0" smtClean="0">
                <a:solidFill>
                  <a:srgbClr val="7030A0"/>
                </a:solidFill>
                <a:latin typeface="Times New Roman" pitchFamily="18" charset="0"/>
                <a:ea typeface="+mn-ea"/>
                <a:cs typeface="Times New Roman" pitchFamily="18" charset="0"/>
              </a:rPr>
              <a:t>Мы со спортом крепко дружим»</a:t>
            </a:r>
            <a:r>
              <a:rPr lang="ru-RU" sz="2000" b="1" dirty="0">
                <a:solidFill>
                  <a:srgbClr val="7030A0"/>
                </a:solidFill>
                <a:latin typeface="Times New Roman" pitchFamily="18" charset="0"/>
                <a:ea typeface="+mn-ea"/>
                <a:cs typeface="Times New Roman" pitchFamily="18" charset="0"/>
              </a:rPr>
              <a:t/>
            </a:r>
            <a:br>
              <a:rPr lang="ru-RU" sz="2000" b="1" dirty="0">
                <a:solidFill>
                  <a:srgbClr val="7030A0"/>
                </a:solidFill>
                <a:latin typeface="Times New Roman" pitchFamily="18" charset="0"/>
                <a:ea typeface="+mn-ea"/>
                <a:cs typeface="Times New Roman" pitchFamily="18" charset="0"/>
              </a:rPr>
            </a:br>
            <a:r>
              <a:rPr lang="ru-RU" sz="2000" b="1" dirty="0" smtClean="0">
                <a:solidFill>
                  <a:srgbClr val="7030A0"/>
                </a:solidFill>
                <a:latin typeface="Times New Roman" pitchFamily="18" charset="0"/>
                <a:ea typeface="+mn-ea"/>
                <a:cs typeface="Times New Roman" pitchFamily="18" charset="0"/>
              </a:rPr>
              <a:t>Цель</a:t>
            </a:r>
            <a:r>
              <a:rPr lang="ru-RU" sz="2000" b="1" dirty="0">
                <a:solidFill>
                  <a:srgbClr val="7030A0"/>
                </a:solidFill>
                <a:latin typeface="Times New Roman" pitchFamily="18" charset="0"/>
                <a:ea typeface="+mn-ea"/>
                <a:cs typeface="Times New Roman" pitchFamily="18" charset="0"/>
              </a:rPr>
              <a:t>: обогащать знания детей о видах спорта; дать представление о </a:t>
            </a:r>
            <a:r>
              <a:rPr lang="ru-RU" sz="2000" b="1" dirty="0" smtClean="0">
                <a:solidFill>
                  <a:srgbClr val="7030A0"/>
                </a:solidFill>
                <a:latin typeface="Times New Roman" pitchFamily="18" charset="0"/>
                <a:ea typeface="+mn-ea"/>
                <a:cs typeface="Times New Roman" pitchFamily="18" charset="0"/>
              </a:rPr>
              <a:t>пользе  </a:t>
            </a:r>
            <a:r>
              <a:rPr lang="ru-RU" sz="2000" b="1" dirty="0">
                <a:solidFill>
                  <a:srgbClr val="7030A0"/>
                </a:solidFill>
                <a:latin typeface="Times New Roman" pitchFamily="18" charset="0"/>
                <a:ea typeface="+mn-ea"/>
                <a:cs typeface="Times New Roman" pitchFamily="18" charset="0"/>
              </a:rPr>
              <a:t>занятий спортом</a:t>
            </a:r>
            <a:r>
              <a:rPr lang="ru-RU" sz="2000" b="1" dirty="0" smtClean="0">
                <a:solidFill>
                  <a:srgbClr val="7030A0"/>
                </a:solidFill>
                <a:latin typeface="Times New Roman" pitchFamily="18" charset="0"/>
                <a:ea typeface="+mn-ea"/>
                <a:cs typeface="Times New Roman" pitchFamily="18" charset="0"/>
              </a:rPr>
              <a:t>.</a:t>
            </a:r>
            <a:br>
              <a:rPr lang="ru-RU" sz="2000" b="1" dirty="0" smtClean="0">
                <a:solidFill>
                  <a:srgbClr val="7030A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Отгадывание загадок про  спорт</a:t>
            </a:r>
            <a:r>
              <a:rPr lang="ru-RU" sz="2000" dirty="0">
                <a:solidFill>
                  <a:prstClr val="black"/>
                </a:solidFill>
                <a:latin typeface="Times New Roman" pitchFamily="18" charset="0"/>
                <a:ea typeface="+mn-ea"/>
                <a:cs typeface="Times New Roman" pitchFamily="18" charset="0"/>
              </a:rPr>
              <a:t/>
            </a:r>
            <a:br>
              <a:rPr lang="ru-RU" sz="2000" dirty="0">
                <a:solidFill>
                  <a:prstClr val="black"/>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Беседа « Почему </a:t>
            </a:r>
            <a:r>
              <a:rPr lang="ru-RU" sz="2000" dirty="0">
                <a:solidFill>
                  <a:srgbClr val="002060"/>
                </a:solidFill>
                <a:latin typeface="Times New Roman" pitchFamily="18" charset="0"/>
                <a:ea typeface="+mn-ea"/>
                <a:cs typeface="Times New Roman" pitchFamily="18" charset="0"/>
              </a:rPr>
              <a:t>нужно много двигаться?» ( чем  полезны зарядка, занятия спортом, игры на свежем воздухе)</a:t>
            </a:r>
            <a:br>
              <a:rPr lang="ru-RU" sz="2000" dirty="0">
                <a:solidFill>
                  <a:srgbClr val="002060"/>
                </a:solidFill>
                <a:latin typeface="Times New Roman" pitchFamily="18" charset="0"/>
                <a:ea typeface="+mn-ea"/>
                <a:cs typeface="Times New Roman" pitchFamily="18" charset="0"/>
              </a:rPr>
            </a:br>
            <a:r>
              <a:rPr lang="ru-RU" sz="2000" dirty="0">
                <a:solidFill>
                  <a:srgbClr val="002060"/>
                </a:solidFill>
                <a:latin typeface="Times New Roman" pitchFamily="18" charset="0"/>
                <a:ea typeface="+mn-ea"/>
                <a:cs typeface="Times New Roman" pitchFamily="18" charset="0"/>
              </a:rPr>
              <a:t>Рассматривание </a:t>
            </a:r>
            <a:r>
              <a:rPr lang="ru-RU" sz="2000" dirty="0" smtClean="0">
                <a:solidFill>
                  <a:srgbClr val="002060"/>
                </a:solidFill>
                <a:latin typeface="Times New Roman" pitchFamily="18" charset="0"/>
                <a:ea typeface="+mn-ea"/>
                <a:cs typeface="Times New Roman" pitchFamily="18" charset="0"/>
              </a:rPr>
              <a:t>альбома </a:t>
            </a:r>
            <a:r>
              <a:rPr lang="ru-RU" sz="2000" dirty="0">
                <a:solidFill>
                  <a:srgbClr val="002060"/>
                </a:solidFill>
                <a:latin typeface="Times New Roman" pitchFamily="18" charset="0"/>
                <a:ea typeface="+mn-ea"/>
                <a:cs typeface="Times New Roman" pitchFamily="18" charset="0"/>
              </a:rPr>
              <a:t>о видах спорта.</a:t>
            </a:r>
            <a:br>
              <a:rPr lang="ru-RU" sz="2000" dirty="0">
                <a:solidFill>
                  <a:srgbClr val="002060"/>
                </a:solidFill>
                <a:latin typeface="Times New Roman" pitchFamily="18" charset="0"/>
                <a:ea typeface="+mn-ea"/>
                <a:cs typeface="Times New Roman" pitchFamily="18" charset="0"/>
              </a:rPr>
            </a:br>
            <a:r>
              <a:rPr lang="ru-RU" sz="2000" dirty="0">
                <a:solidFill>
                  <a:srgbClr val="002060"/>
                </a:solidFill>
                <a:latin typeface="Times New Roman" pitchFamily="18" charset="0"/>
                <a:ea typeface="+mn-ea"/>
                <a:cs typeface="Times New Roman" pitchFamily="18" charset="0"/>
              </a:rPr>
              <a:t>Подвижная игра: «Мы весёлые ребята».</a:t>
            </a:r>
            <a:br>
              <a:rPr lang="ru-RU" sz="2000" dirty="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Раскрашивание раскрасок «</a:t>
            </a:r>
            <a:r>
              <a:rPr lang="ru-RU" sz="2000" dirty="0">
                <a:solidFill>
                  <a:srgbClr val="002060"/>
                </a:solidFill>
                <a:latin typeface="Times New Roman" pitchFamily="18" charset="0"/>
                <a:ea typeface="+mn-ea"/>
                <a:cs typeface="Times New Roman" pitchFamily="18" charset="0"/>
              </a:rPr>
              <a:t>Виды спорта</a:t>
            </a:r>
            <a:r>
              <a:rPr lang="ru-RU" sz="2000" dirty="0" smtClean="0">
                <a:solidFill>
                  <a:srgbClr val="002060"/>
                </a:solidFill>
                <a:latin typeface="Times New Roman" pitchFamily="18" charset="0"/>
                <a:ea typeface="+mn-ea"/>
                <a:cs typeface="Times New Roman" pitchFamily="18" charset="0"/>
              </a:rPr>
              <a:t>».</a:t>
            </a:r>
            <a:br>
              <a:rPr lang="ru-RU" sz="2000" dirty="0" smtClean="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Дидактическая игра «Подбери правильную обувь»</a:t>
            </a:r>
            <a:br>
              <a:rPr lang="ru-RU" sz="2000" dirty="0" smtClean="0">
                <a:solidFill>
                  <a:srgbClr val="002060"/>
                </a:solidFill>
                <a:latin typeface="Times New Roman" pitchFamily="18" charset="0"/>
                <a:ea typeface="+mn-ea"/>
                <a:cs typeface="Times New Roman" pitchFamily="18" charset="0"/>
              </a:rPr>
            </a:br>
            <a:r>
              <a:rPr lang="ru-RU" sz="2000" dirty="0" smtClean="0">
                <a:solidFill>
                  <a:srgbClr val="002060"/>
                </a:solidFill>
                <a:latin typeface="Times New Roman" pitchFamily="18" charset="0"/>
                <a:ea typeface="+mn-ea"/>
                <a:cs typeface="Times New Roman" pitchFamily="18" charset="0"/>
              </a:rPr>
              <a:t>Развлечение «Давайте расти здоровым»</a:t>
            </a:r>
            <a:r>
              <a:rPr lang="ru-RU" sz="2000" dirty="0">
                <a:solidFill>
                  <a:prstClr val="black"/>
                </a:solidFill>
                <a:ea typeface="+mn-ea"/>
                <a:cs typeface="+mn-cs"/>
              </a:rPr>
              <a:t/>
            </a:r>
            <a:br>
              <a:rPr lang="ru-RU" sz="2000" dirty="0">
                <a:solidFill>
                  <a:prstClr val="black"/>
                </a:solidFill>
                <a:ea typeface="+mn-ea"/>
                <a:cs typeface="+mn-cs"/>
              </a:rPr>
            </a:br>
            <a:r>
              <a:rPr lang="ru-RU" sz="2000" dirty="0">
                <a:solidFill>
                  <a:prstClr val="black"/>
                </a:solidFill>
                <a:ea typeface="+mn-ea"/>
                <a:cs typeface="+mn-cs"/>
              </a:rPr>
              <a:t/>
            </a:r>
            <a:br>
              <a:rPr lang="ru-RU" sz="2000" dirty="0">
                <a:solidFill>
                  <a:prstClr val="black"/>
                </a:solidFill>
                <a:ea typeface="+mn-ea"/>
                <a:cs typeface="+mn-cs"/>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000" dirty="0">
                <a:solidFill>
                  <a:prstClr val="black"/>
                </a:solidFill>
                <a:latin typeface="Arial" charset="0"/>
                <a:ea typeface="+mn-ea"/>
                <a:cs typeface="Arial" charset="0"/>
              </a:rPr>
              <a:t/>
            </a:r>
            <a:br>
              <a:rPr lang="ru-RU" sz="2000" dirty="0">
                <a:solidFill>
                  <a:prstClr val="black"/>
                </a:solidFill>
                <a:latin typeface="Arial" charset="0"/>
                <a:ea typeface="+mn-ea"/>
                <a:cs typeface="Arial"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615794" y="0"/>
            <a:ext cx="9786938" cy="7072313"/>
          </a:xfrm>
          <a:prstGeom prst="rect">
            <a:avLst/>
          </a:prstGeom>
          <a:noFill/>
          <a:ln w="9525">
            <a:noFill/>
            <a:miter lim="800000"/>
            <a:headEnd/>
            <a:tailEnd/>
          </a:ln>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076358">
            <a:off x="-450475" y="310584"/>
            <a:ext cx="2987824" cy="1678345"/>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19689" y="161758"/>
            <a:ext cx="2905528" cy="1632117"/>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9759">
            <a:off x="5502312" y="578556"/>
            <a:ext cx="3418289" cy="1920150"/>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618" y="1955633"/>
            <a:ext cx="3161910" cy="1776134"/>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817706">
            <a:off x="5445044" y="3683117"/>
            <a:ext cx="3409585" cy="1915261"/>
          </a:xfrm>
          <a:prstGeom prst="rect">
            <a:avLst/>
          </a:prstGeom>
        </p:spPr>
      </p:pic>
      <p:pic>
        <p:nvPicPr>
          <p:cNvPr id="6" name="Рисунок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315131">
            <a:off x="3693173" y="1880376"/>
            <a:ext cx="3563888" cy="2001937"/>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0508" y="3768775"/>
            <a:ext cx="4250821" cy="2387806"/>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220188">
            <a:off x="3424429" y="4927938"/>
            <a:ext cx="3231949" cy="181547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36538"/>
            <a:ext cx="9786938" cy="7072313"/>
          </a:xfrm>
          <a:prstGeom prst="rect">
            <a:avLst/>
          </a:prstGeom>
          <a:noFill/>
          <a:ln w="9525">
            <a:noFill/>
            <a:miter lim="800000"/>
            <a:headEnd/>
            <a:tailEnd/>
          </a:ln>
        </p:spPr>
      </p:pic>
      <p:sp>
        <p:nvSpPr>
          <p:cNvPr id="16387" name="Заголовок 1"/>
          <p:cNvSpPr>
            <a:spLocks noGrp="1"/>
          </p:cNvSpPr>
          <p:nvPr>
            <p:ph type="ctrTitle"/>
          </p:nvPr>
        </p:nvSpPr>
        <p:spPr>
          <a:xfrm>
            <a:off x="214313" y="908051"/>
            <a:ext cx="7772400" cy="864766"/>
          </a:xfrm>
        </p:spPr>
        <p:txBody>
          <a:bodyPr/>
          <a:lstStyle/>
          <a:p>
            <a:pPr eaLnBrk="1" hangingPunct="1"/>
            <a:r>
              <a:rPr lang="ru-RU" sz="4000" b="1" dirty="0" smtClean="0">
                <a:solidFill>
                  <a:srgbClr val="FF0000"/>
                </a:solidFill>
                <a:latin typeface="Comic Sans MS" pitchFamily="66" charset="0"/>
              </a:rPr>
              <a:t>Работа с родителями:</a:t>
            </a:r>
          </a:p>
        </p:txBody>
      </p:sp>
      <p:sp>
        <p:nvSpPr>
          <p:cNvPr id="2" name="TextBox 1"/>
          <p:cNvSpPr txBox="1"/>
          <p:nvPr/>
        </p:nvSpPr>
        <p:spPr>
          <a:xfrm>
            <a:off x="1691680" y="1749750"/>
            <a:ext cx="6480720" cy="2554545"/>
          </a:xfrm>
          <a:prstGeom prst="rect">
            <a:avLst/>
          </a:prstGeom>
          <a:noFill/>
        </p:spPr>
        <p:txBody>
          <a:bodyPr wrap="square" rtlCol="0">
            <a:spAutoFit/>
          </a:bodyPr>
          <a:lstStyle/>
          <a:p>
            <a:pPr marL="342900" indent="-342900">
              <a:buAutoNum type="arabicPeriod"/>
            </a:pPr>
            <a:r>
              <a:rPr lang="ru-RU" sz="2000" dirty="0" smtClean="0">
                <a:solidFill>
                  <a:srgbClr val="0070C0"/>
                </a:solidFill>
                <a:latin typeface="Times New Roman" panose="02020603050405020304" pitchFamily="18" charset="0"/>
                <a:cs typeface="Times New Roman" panose="02020603050405020304" pitchFamily="18" charset="0"/>
              </a:rPr>
              <a:t>Оформление папок передвижек</a:t>
            </a:r>
          </a:p>
          <a:p>
            <a:endParaRPr lang="ru-RU" sz="2000" dirty="0" smtClean="0">
              <a:solidFill>
                <a:srgbClr val="0070C0"/>
              </a:solidFill>
              <a:latin typeface="Times New Roman" panose="02020603050405020304" pitchFamily="18" charset="0"/>
              <a:cs typeface="Times New Roman" panose="02020603050405020304" pitchFamily="18" charset="0"/>
            </a:endParaRPr>
          </a:p>
          <a:p>
            <a:r>
              <a:rPr lang="ru-RU" sz="2000" dirty="0" smtClean="0">
                <a:solidFill>
                  <a:srgbClr val="0070C0"/>
                </a:solidFill>
                <a:latin typeface="Times New Roman" panose="02020603050405020304" pitchFamily="18" charset="0"/>
                <a:cs typeface="Times New Roman" panose="02020603050405020304" pitchFamily="18" charset="0"/>
              </a:rPr>
              <a:t>2.  Консультации для родителей:</a:t>
            </a:r>
          </a:p>
          <a:p>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 Как начинать закаливание ребенка;</a:t>
            </a:r>
          </a:p>
          <a:p>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 Зимние забавы для всей семьи;</a:t>
            </a:r>
          </a:p>
          <a:p>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 Как уберечь ребенка от гриппа.</a:t>
            </a:r>
          </a:p>
          <a:p>
            <a:endParaRPr lang="ru-RU" sz="2000" dirty="0" smtClean="0">
              <a:solidFill>
                <a:srgbClr val="0070C0"/>
              </a:solidFill>
              <a:latin typeface="Times New Roman" panose="02020603050405020304" pitchFamily="18" charset="0"/>
              <a:cs typeface="Times New Roman" panose="02020603050405020304" pitchFamily="18" charset="0"/>
            </a:endParaRPr>
          </a:p>
          <a:p>
            <a:r>
              <a:rPr lang="ru-RU" sz="2000" dirty="0" smtClean="0">
                <a:solidFill>
                  <a:srgbClr val="0070C0"/>
                </a:solidFill>
                <a:latin typeface="Times New Roman" panose="02020603050405020304" pitchFamily="18" charset="0"/>
                <a:cs typeface="Times New Roman" panose="02020603050405020304" pitchFamily="18" charset="0"/>
              </a:rPr>
              <a:t>3. Проведение анкетирование «О здоровье всерьёз»</a:t>
            </a:r>
            <a:endParaRPr lang="ru-RU" sz="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295275" y="-171450"/>
            <a:ext cx="9786938" cy="7072313"/>
          </a:xfrm>
          <a:prstGeom prst="rect">
            <a:avLst/>
          </a:prstGeom>
          <a:noFill/>
          <a:ln w="9525">
            <a:noFill/>
            <a:miter lim="800000"/>
            <a:headEnd/>
            <a:tailEnd/>
          </a:ln>
        </p:spPr>
      </p:pic>
      <p:sp>
        <p:nvSpPr>
          <p:cNvPr id="17411" name="Заголовок 1"/>
          <p:cNvSpPr>
            <a:spLocks noGrp="1"/>
          </p:cNvSpPr>
          <p:nvPr>
            <p:ph type="ctrTitle"/>
          </p:nvPr>
        </p:nvSpPr>
        <p:spPr>
          <a:xfrm>
            <a:off x="214313" y="1357313"/>
            <a:ext cx="7772400" cy="1470025"/>
          </a:xfrm>
        </p:spPr>
        <p:txBody>
          <a:bodyPr/>
          <a:lstStyle/>
          <a:p>
            <a:pPr eaLnBrk="1" hangingPunct="1"/>
            <a:r>
              <a:rPr lang="ru-RU" sz="4000" b="1" smtClean="0">
                <a:solidFill>
                  <a:srgbClr val="FF0000"/>
                </a:solidFill>
                <a:latin typeface="Comic Sans MS" pitchFamily="66" charset="0"/>
              </a:rPr>
              <a:t/>
            </a:r>
            <a:br>
              <a:rPr lang="ru-RU" sz="4000" b="1" smtClean="0">
                <a:solidFill>
                  <a:srgbClr val="FF0000"/>
                </a:solidFill>
                <a:latin typeface="Comic Sans MS" pitchFamily="66" charset="0"/>
              </a:rPr>
            </a:br>
            <a:r>
              <a:rPr lang="ru-RU" sz="4000" b="1" smtClean="0">
                <a:solidFill>
                  <a:srgbClr val="FF0000"/>
                </a:solidFill>
                <a:latin typeface="Comic Sans MS" pitchFamily="66" charset="0"/>
              </a:rPr>
              <a:t/>
            </a:r>
            <a:br>
              <a:rPr lang="ru-RU" sz="4000" b="1" smtClean="0">
                <a:solidFill>
                  <a:srgbClr val="FF0000"/>
                </a:solidFill>
                <a:latin typeface="Comic Sans MS" pitchFamily="66" charset="0"/>
              </a:rPr>
            </a:br>
            <a:r>
              <a:rPr lang="ru-RU" sz="4000" b="1" smtClean="0">
                <a:solidFill>
                  <a:srgbClr val="FF0000"/>
                </a:solidFill>
                <a:latin typeface="Comic Sans MS" pitchFamily="66" charset="0"/>
              </a:rPr>
              <a:t/>
            </a:r>
            <a:br>
              <a:rPr lang="ru-RU" sz="4000" b="1" smtClean="0">
                <a:solidFill>
                  <a:srgbClr val="FF0000"/>
                </a:solidFill>
                <a:latin typeface="Comic Sans MS" pitchFamily="66" charset="0"/>
              </a:rPr>
            </a:br>
            <a:r>
              <a:rPr lang="ru-RU" sz="4000" b="1" smtClean="0">
                <a:solidFill>
                  <a:srgbClr val="FF0000"/>
                </a:solidFill>
                <a:latin typeface="Comic Sans MS" pitchFamily="66" charset="0"/>
              </a:rPr>
              <a:t/>
            </a:r>
            <a:br>
              <a:rPr lang="ru-RU" sz="4000" b="1" smtClean="0">
                <a:solidFill>
                  <a:srgbClr val="FF0000"/>
                </a:solidFill>
                <a:latin typeface="Comic Sans MS" pitchFamily="66" charset="0"/>
              </a:rPr>
            </a:br>
            <a:r>
              <a:rPr lang="ru-RU" sz="4000" b="1" smtClean="0">
                <a:solidFill>
                  <a:srgbClr val="FF0000"/>
                </a:solidFill>
                <a:latin typeface="Comic Sans MS" pitchFamily="66" charset="0"/>
              </a:rPr>
              <a:t>Спасибо за внимание!</a:t>
            </a:r>
            <a:br>
              <a:rPr lang="ru-RU" sz="4000" b="1" smtClean="0">
                <a:solidFill>
                  <a:srgbClr val="FF0000"/>
                </a:solidFill>
                <a:latin typeface="Comic Sans MS" pitchFamily="66" charset="0"/>
              </a:rPr>
            </a:br>
            <a:endParaRPr lang="ru-RU" sz="4000" b="1" smtClean="0">
              <a:solidFill>
                <a:srgbClr val="FF0000"/>
              </a:solidFill>
              <a:latin typeface="Comic Sans MS" pitchFamily="66" charset="0"/>
            </a:endParaRPr>
          </a:p>
        </p:txBody>
      </p:sp>
      <p:pic>
        <p:nvPicPr>
          <p:cNvPr id="17412" name="Picture 2" descr="C:\Documents and Settings\Администратор\Рабочий стол\Зимние забавы\Папки -передвижки\4444.png"/>
          <p:cNvPicPr>
            <a:picLocks noChangeAspect="1" noChangeArrowheads="1"/>
          </p:cNvPicPr>
          <p:nvPr/>
        </p:nvPicPr>
        <p:blipFill>
          <a:blip r:embed="rId3" cstate="print"/>
          <a:srcRect/>
          <a:stretch>
            <a:fillRect/>
          </a:stretch>
        </p:blipFill>
        <p:spPr bwMode="auto">
          <a:xfrm>
            <a:off x="5429250" y="4857750"/>
            <a:ext cx="892175" cy="1457325"/>
          </a:xfrm>
          <a:prstGeom prst="rect">
            <a:avLst/>
          </a:prstGeom>
          <a:noFill/>
          <a:ln w="9525">
            <a:noFill/>
            <a:miter lim="800000"/>
            <a:headEnd/>
            <a:tailEnd/>
          </a:ln>
        </p:spPr>
      </p:pic>
      <p:pic>
        <p:nvPicPr>
          <p:cNvPr id="17413" name="Picture 3" descr="C:\Documents and Settings\Администратор\Рабочий стол\Зимние забавы\Папки -передвижки\229850-Royalty-Free-RF-Clipart-Illustration-Of-A-Boy-Playing-On-A-Bar-1.jpg"/>
          <p:cNvPicPr>
            <a:picLocks noChangeAspect="1" noChangeArrowheads="1"/>
          </p:cNvPicPr>
          <p:nvPr/>
        </p:nvPicPr>
        <p:blipFill>
          <a:blip r:embed="rId4" cstate="print">
            <a:clrChange>
              <a:clrFrom>
                <a:srgbClr val="FFFFFF"/>
              </a:clrFrom>
              <a:clrTo>
                <a:srgbClr val="FFFFFF">
                  <a:alpha val="0"/>
                </a:srgbClr>
              </a:clrTo>
            </a:clrChange>
          </a:blip>
          <a:srcRect r="12500"/>
          <a:stretch>
            <a:fillRect/>
          </a:stretch>
        </p:blipFill>
        <p:spPr bwMode="auto">
          <a:xfrm>
            <a:off x="6929438" y="5051425"/>
            <a:ext cx="1184275" cy="1354138"/>
          </a:xfrm>
          <a:prstGeom prst="rect">
            <a:avLst/>
          </a:prstGeom>
          <a:noFill/>
          <a:ln w="9525">
            <a:noFill/>
            <a:miter lim="800000"/>
            <a:headEnd/>
            <a:tailEnd/>
          </a:ln>
        </p:spPr>
      </p:pic>
      <p:pic>
        <p:nvPicPr>
          <p:cNvPr id="17414" name="Picture 4" descr="C:\Documents and Settings\Администратор\Рабочий стол\Зимние забавы\Папки -передвижки\1078740-Clipart-Sweaty-Bodybuilder-Lifting-A-Barbell-Royalty-Free-Vector-Illustration.jpg"/>
          <p:cNvPicPr>
            <a:picLocks noChangeAspect="1" noChangeArrowheads="1"/>
          </p:cNvPicPr>
          <p:nvPr/>
        </p:nvPicPr>
        <p:blipFill>
          <a:blip r:embed="rId5" cstate="print">
            <a:clrChange>
              <a:clrFrom>
                <a:srgbClr val="FFFFFF"/>
              </a:clrFrom>
              <a:clrTo>
                <a:srgbClr val="FFFFFF">
                  <a:alpha val="0"/>
                </a:srgbClr>
              </a:clrTo>
            </a:clrChange>
          </a:blip>
          <a:srcRect b="13461"/>
          <a:stretch>
            <a:fillRect/>
          </a:stretch>
        </p:blipFill>
        <p:spPr bwMode="auto">
          <a:xfrm>
            <a:off x="714375" y="5143500"/>
            <a:ext cx="1619250" cy="1214438"/>
          </a:xfrm>
          <a:prstGeom prst="rect">
            <a:avLst/>
          </a:prstGeom>
          <a:noFill/>
          <a:ln w="9525">
            <a:noFill/>
            <a:miter lim="800000"/>
            <a:headEnd/>
            <a:tailEnd/>
          </a:ln>
        </p:spPr>
      </p:pic>
      <p:pic>
        <p:nvPicPr>
          <p:cNvPr id="17415" name="Picture 6" descr="C:\Documents and Settings\Администратор\Рабочий стол\Зимние забавы\Папки -передвижки\0_74f61_8349033f_L.png"/>
          <p:cNvPicPr>
            <a:picLocks noChangeAspect="1" noChangeArrowheads="1"/>
          </p:cNvPicPr>
          <p:nvPr/>
        </p:nvPicPr>
        <p:blipFill>
          <a:blip r:embed="rId6" cstate="print"/>
          <a:srcRect/>
          <a:stretch>
            <a:fillRect/>
          </a:stretch>
        </p:blipFill>
        <p:spPr bwMode="auto">
          <a:xfrm>
            <a:off x="2786063" y="4929188"/>
            <a:ext cx="849312" cy="1387475"/>
          </a:xfrm>
          <a:prstGeom prst="rect">
            <a:avLst/>
          </a:prstGeom>
          <a:noFill/>
          <a:ln w="9525">
            <a:noFill/>
            <a:miter lim="800000"/>
            <a:headEnd/>
            <a:tailEnd/>
          </a:ln>
        </p:spPr>
      </p:pic>
      <p:pic>
        <p:nvPicPr>
          <p:cNvPr id="17416" name="Picture 7"/>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857500" y="4214813"/>
            <a:ext cx="785813" cy="785812"/>
          </a:xfrm>
          <a:prstGeom prst="rect">
            <a:avLst/>
          </a:prstGeom>
          <a:noFill/>
          <a:ln w="9525">
            <a:noFill/>
            <a:miter lim="800000"/>
            <a:headEnd/>
            <a:tailEnd/>
          </a:ln>
        </p:spPr>
      </p:pic>
      <p:pic>
        <p:nvPicPr>
          <p:cNvPr id="17417" name="Picture 8" descr="C:\Documents and Settings\Администратор\Рабочий стол\Зимние забавы\Папки -передвижки\0003-003-Mnogie-ljudi-zanimajutsja-sportom-no-dlja-nekotorykh-sport-eto-prizvanie.jpg"/>
          <p:cNvPicPr>
            <a:picLocks noChangeAspect="1" noChangeArrowheads="1"/>
          </p:cNvPicPr>
          <p:nvPr/>
        </p:nvPicPr>
        <p:blipFill>
          <a:blip r:embed="rId8" cstate="print">
            <a:clrChange>
              <a:clrFrom>
                <a:srgbClr val="FFFFFF"/>
              </a:clrFrom>
              <a:clrTo>
                <a:srgbClr val="FFFFFF">
                  <a:alpha val="0"/>
                </a:srgbClr>
              </a:clrTo>
            </a:clrChange>
          </a:blip>
          <a:srcRect t="20833" r="51042"/>
          <a:stretch>
            <a:fillRect/>
          </a:stretch>
        </p:blipFill>
        <p:spPr bwMode="auto">
          <a:xfrm>
            <a:off x="3714750" y="4500563"/>
            <a:ext cx="1766888" cy="2143125"/>
          </a:xfrm>
          <a:prstGeom prst="rect">
            <a:avLst/>
          </a:prstGeom>
          <a:noFill/>
          <a:ln w="9525">
            <a:noFill/>
            <a:miter lim="800000"/>
            <a:headEnd/>
            <a:tailEnd/>
          </a:ln>
        </p:spPr>
      </p:pic>
      <p:sp>
        <p:nvSpPr>
          <p:cNvPr id="16" name="Заголовок 1"/>
          <p:cNvSpPr txBox="1">
            <a:spLocks/>
          </p:cNvSpPr>
          <p:nvPr/>
        </p:nvSpPr>
        <p:spPr>
          <a:xfrm>
            <a:off x="428625" y="2786063"/>
            <a:ext cx="7772400" cy="1470025"/>
          </a:xfrm>
          <a:prstGeom prst="rect">
            <a:avLst/>
          </a:prstGeom>
        </p:spPr>
        <p:txBody>
          <a:bodyPr anchor="ctr"/>
          <a:lstStyle/>
          <a:p>
            <a:pPr algn="ctr" fontAlgn="auto">
              <a:spcAft>
                <a:spcPts val="0"/>
              </a:spcAft>
              <a:defRPr/>
            </a:pPr>
            <a:r>
              <a:rPr lang="ru-RU" sz="4000" b="1" dirty="0">
                <a:solidFill>
                  <a:srgbClr val="FF0000"/>
                </a:solidFill>
                <a:latin typeface="Comic Sans MS" pitchFamily="66" charset="0"/>
                <a:ea typeface="+mj-ea"/>
                <a:cs typeface="+mj-cs"/>
              </a:rPr>
              <a:t/>
            </a:r>
            <a:br>
              <a:rPr lang="ru-RU" sz="4000" b="1" dirty="0">
                <a:solidFill>
                  <a:srgbClr val="FF0000"/>
                </a:solidFill>
                <a:latin typeface="Comic Sans MS" pitchFamily="66" charset="0"/>
                <a:ea typeface="+mj-ea"/>
                <a:cs typeface="+mj-cs"/>
              </a:rPr>
            </a:br>
            <a:endParaRPr lang="ru-RU" sz="4000" b="1" dirty="0">
              <a:solidFill>
                <a:srgbClr val="FF000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68313" y="908720"/>
            <a:ext cx="7772400" cy="5112668"/>
          </a:xfrm>
        </p:spPr>
        <p:txBody>
          <a:bodyPr/>
          <a:lstStyle/>
          <a:p>
            <a:pPr marL="457200" indent="-457200" algn="l" eaLnBrk="1" hangingPunct="1">
              <a:buFont typeface="Wingdings" pitchFamily="2" charset="2"/>
              <a:buChar char="Ø"/>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dirty="0" smtClean="0">
                <a:solidFill>
                  <a:srgbClr val="FF0000"/>
                </a:solidFill>
                <a:latin typeface="Comic Sans MS" pitchFamily="66" charset="0"/>
              </a:rPr>
              <a:t>Цель проекта:</a:t>
            </a:r>
            <a:r>
              <a:rPr lang="ru-RU" sz="2800" b="1" dirty="0" smtClean="0">
                <a:solidFill>
                  <a:srgbClr val="FF0000"/>
                </a:solidFill>
                <a:latin typeface="Comic Sans MS" pitchFamily="66" charset="0"/>
              </a:rPr>
              <a:t> </a:t>
            </a:r>
            <a:br>
              <a:rPr lang="ru-RU" sz="2800" b="1" dirty="0" smtClean="0">
                <a:solidFill>
                  <a:srgbClr val="FF0000"/>
                </a:solidFill>
                <a:latin typeface="Comic Sans MS" pitchFamily="66" charset="0"/>
              </a:rPr>
            </a:br>
            <a:r>
              <a:rPr lang="ru-RU" sz="2000" dirty="0" smtClean="0">
                <a:solidFill>
                  <a:schemeClr val="tx2"/>
                </a:solidFill>
                <a:latin typeface="Arial" pitchFamily="34" charset="0"/>
                <a:cs typeface="Arial" pitchFamily="34" charset="0"/>
              </a:rPr>
              <a:t>Формирование навыков здорового образа жизни.</a:t>
            </a:r>
            <a:r>
              <a:rPr lang="ru-RU" sz="2000" dirty="0" smtClean="0">
                <a:solidFill>
                  <a:srgbClr val="002060"/>
                </a:solidFill>
                <a:latin typeface="Arial" charset="0"/>
                <a:ea typeface="+mn-ea"/>
                <a:cs typeface="Arial" charset="0"/>
              </a:rPr>
              <a:t/>
            </a:r>
            <a:br>
              <a:rPr lang="ru-RU" sz="2000" dirty="0" smtClean="0">
                <a:solidFill>
                  <a:srgbClr val="002060"/>
                </a:solidFill>
                <a:latin typeface="Arial" charset="0"/>
                <a:ea typeface="+mn-ea"/>
                <a:cs typeface="Arial" charset="0"/>
              </a:rPr>
            </a:br>
            <a:r>
              <a:rPr lang="ru-RU" sz="2000" dirty="0" smtClean="0">
                <a:solidFill>
                  <a:srgbClr val="002060"/>
                </a:solidFill>
                <a:latin typeface="Arial" charset="0"/>
                <a:ea typeface="+mn-ea"/>
                <a:cs typeface="Arial" charset="0"/>
              </a:rPr>
              <a:t/>
            </a:r>
            <a:br>
              <a:rPr lang="ru-RU" sz="2000" dirty="0" smtClean="0">
                <a:solidFill>
                  <a:srgbClr val="002060"/>
                </a:solidFill>
                <a:latin typeface="Arial" charset="0"/>
                <a:ea typeface="+mn-ea"/>
                <a:cs typeface="Arial" charset="0"/>
              </a:rPr>
            </a:br>
            <a:r>
              <a:rPr lang="ru-RU" sz="2000" dirty="0" smtClean="0">
                <a:solidFill>
                  <a:srgbClr val="FF0000"/>
                </a:solidFill>
                <a:latin typeface="Arial" charset="0"/>
                <a:ea typeface="+mn-ea"/>
                <a:cs typeface="Arial" charset="0"/>
              </a:rPr>
              <a:t>Задачи:</a:t>
            </a:r>
            <a:r>
              <a:rPr lang="ru-RU" sz="2000" dirty="0" smtClean="0">
                <a:solidFill>
                  <a:srgbClr val="002060"/>
                </a:solidFill>
                <a:latin typeface="Arial" charset="0"/>
                <a:ea typeface="+mn-ea"/>
                <a:cs typeface="Arial" charset="0"/>
              </a:rPr>
              <a:t/>
            </a:r>
            <a:br>
              <a:rPr lang="ru-RU" sz="2000" dirty="0" smtClean="0">
                <a:solidFill>
                  <a:srgbClr val="002060"/>
                </a:solidFill>
                <a:latin typeface="Arial" charset="0"/>
                <a:ea typeface="+mn-ea"/>
                <a:cs typeface="Arial" charset="0"/>
              </a:rPr>
            </a:br>
            <a:r>
              <a:rPr lang="ru-RU" sz="2000" dirty="0" smtClean="0">
                <a:solidFill>
                  <a:srgbClr val="002060"/>
                </a:solidFill>
                <a:latin typeface="Arial" charset="0"/>
                <a:ea typeface="+mn-ea"/>
                <a:cs typeface="Arial" charset="0"/>
              </a:rPr>
              <a:t>- Закрепить у детей понятие о здоровье, как главной ценности человеческой жизни. </a:t>
            </a:r>
            <a:br>
              <a:rPr lang="ru-RU" sz="2000" dirty="0" smtClean="0">
                <a:solidFill>
                  <a:srgbClr val="002060"/>
                </a:solidFill>
                <a:latin typeface="Arial" charset="0"/>
                <a:ea typeface="+mn-ea"/>
                <a:cs typeface="Arial" charset="0"/>
              </a:rPr>
            </a:br>
            <a:r>
              <a:rPr lang="ru-RU" sz="2000" dirty="0" smtClean="0">
                <a:solidFill>
                  <a:srgbClr val="002060"/>
                </a:solidFill>
                <a:latin typeface="Arial" charset="0"/>
                <a:ea typeface="+mn-ea"/>
                <a:cs typeface="Arial" charset="0"/>
              </a:rPr>
              <a:t> -Формировать </a:t>
            </a:r>
            <a:r>
              <a:rPr lang="ru-RU" sz="2000" dirty="0">
                <a:solidFill>
                  <a:srgbClr val="002060"/>
                </a:solidFill>
                <a:latin typeface="Arial" charset="0"/>
                <a:ea typeface="+mn-ea"/>
                <a:cs typeface="Arial" charset="0"/>
              </a:rPr>
              <a:t>представление детей о здоровье и здоровом </a:t>
            </a:r>
            <a:r>
              <a:rPr lang="ru-RU" sz="2000" dirty="0" smtClean="0">
                <a:solidFill>
                  <a:srgbClr val="002060"/>
                </a:solidFill>
                <a:latin typeface="Arial" charset="0"/>
                <a:ea typeface="+mn-ea"/>
                <a:cs typeface="Arial" charset="0"/>
              </a:rPr>
              <a:t>питании</a:t>
            </a:r>
            <a:r>
              <a:rPr lang="ru-RU" sz="2000" b="1" dirty="0" smtClean="0">
                <a:solidFill>
                  <a:srgbClr val="002060"/>
                </a:solidFill>
                <a:latin typeface="Arial" charset="0"/>
                <a:ea typeface="+mn-ea"/>
                <a:cs typeface="Arial" charset="0"/>
              </a:rPr>
              <a:t>, </a:t>
            </a:r>
            <a:r>
              <a:rPr lang="ru-RU" sz="2000" dirty="0" smtClean="0">
                <a:solidFill>
                  <a:srgbClr val="002060"/>
                </a:solidFill>
                <a:latin typeface="Arial" charset="0"/>
                <a:ea typeface="+mn-ea"/>
                <a:cs typeface="Arial" charset="0"/>
              </a:rPr>
              <a:t>пребывании на свежем воздухе, соблюдении правил личной гигиены, о значении физических упражнений.</a:t>
            </a:r>
            <a:br>
              <a:rPr lang="ru-RU" sz="2000" dirty="0" smtClean="0">
                <a:solidFill>
                  <a:srgbClr val="002060"/>
                </a:solidFill>
                <a:latin typeface="Arial" charset="0"/>
                <a:ea typeface="+mn-ea"/>
                <a:cs typeface="Arial" charset="0"/>
              </a:rPr>
            </a:br>
            <a:r>
              <a:rPr lang="ru-RU" sz="2000" dirty="0" smtClean="0">
                <a:solidFill>
                  <a:srgbClr val="002060"/>
                </a:solidFill>
                <a:latin typeface="Arial" charset="0"/>
                <a:ea typeface="+mn-ea"/>
                <a:cs typeface="Arial" charset="0"/>
              </a:rPr>
              <a:t>- Учить детей заботиться о своём здоровье: знать и осознанно выполнять несложные приёмы оздоровления, прививать любовь к физическим упражнениям и подвижным играм на воздухе.</a:t>
            </a:r>
            <a:r>
              <a:rPr lang="ru-RU" sz="2000" dirty="0">
                <a:solidFill>
                  <a:prstClr val="black"/>
                </a:solidFill>
                <a:latin typeface="Arial" charset="0"/>
                <a:ea typeface="+mn-ea"/>
                <a:cs typeface="Arial" charset="0"/>
              </a:rPr>
              <a:t/>
            </a:r>
            <a:br>
              <a:rPr lang="ru-RU" sz="2000" dirty="0">
                <a:solidFill>
                  <a:prstClr val="black"/>
                </a:solidFill>
                <a:latin typeface="Arial" charset="0"/>
                <a:ea typeface="+mn-ea"/>
                <a:cs typeface="Arial"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642938" y="0"/>
            <a:ext cx="9786938" cy="7072313"/>
          </a:xfrm>
          <a:prstGeom prst="rect">
            <a:avLst/>
          </a:prstGeom>
          <a:noFill/>
          <a:ln w="9525">
            <a:noFill/>
            <a:miter lim="800000"/>
            <a:headEnd/>
            <a:tailEnd/>
          </a:ln>
        </p:spPr>
      </p:pic>
      <p:sp>
        <p:nvSpPr>
          <p:cNvPr id="4099" name="Заголовок 1"/>
          <p:cNvSpPr>
            <a:spLocks noGrp="1"/>
          </p:cNvSpPr>
          <p:nvPr>
            <p:ph type="ctrTitle"/>
          </p:nvPr>
        </p:nvSpPr>
        <p:spPr>
          <a:xfrm>
            <a:off x="214313" y="981075"/>
            <a:ext cx="7772400" cy="3376613"/>
          </a:xfrm>
        </p:spPr>
        <p:txBody>
          <a:bodyPr/>
          <a:lstStyle/>
          <a:p>
            <a:pPr eaLnBrk="1" hangingPunct="1"/>
            <a:r>
              <a:rPr lang="ru-RU" sz="2800" smtClean="0">
                <a:solidFill>
                  <a:srgbClr val="002060"/>
                </a:solidFill>
                <a:latin typeface="Arial" charset="0"/>
                <a:cs typeface="Arial" charset="0"/>
              </a:rPr>
              <a:t>Возраст участников: дошкольники 4-5 лет.</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Продолжительность проекта: неделя</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Основные формы реализации проекта: беседы, детское творчество, игры, работа с родителями.</a:t>
            </a:r>
            <a:endParaRPr lang="ru-RU" sz="4000" b="1" smtClean="0">
              <a:solidFill>
                <a:srgbClr val="FF0000"/>
              </a:solidFill>
              <a:latin typeface="Comic Sans MS" pitchFamily="66" charset="0"/>
            </a:endParaRPr>
          </a:p>
        </p:txBody>
      </p:sp>
      <p:pic>
        <p:nvPicPr>
          <p:cNvPr id="4100" name="Picture 7" descr="C:\Documents and Settings\Администратор\Рабочий стол\Папки -передвижки\1061931-Clipart-Boys-Playing-Soccer-Royalty-Free-Illustration.jpg"/>
          <p:cNvPicPr>
            <a:picLocks noChangeAspect="1" noChangeArrowheads="1"/>
          </p:cNvPicPr>
          <p:nvPr/>
        </p:nvPicPr>
        <p:blipFill>
          <a:blip r:embed="rId3" cstate="print">
            <a:clrChange>
              <a:clrFrom>
                <a:srgbClr val="FFFFFF"/>
              </a:clrFrom>
              <a:clrTo>
                <a:srgbClr val="FFFFFF">
                  <a:alpha val="0"/>
                </a:srgbClr>
              </a:clrTo>
            </a:clrChange>
          </a:blip>
          <a:srcRect b="18159"/>
          <a:stretch>
            <a:fillRect/>
          </a:stretch>
        </p:blipFill>
        <p:spPr bwMode="auto">
          <a:xfrm>
            <a:off x="5857875" y="4857750"/>
            <a:ext cx="2398713" cy="1387475"/>
          </a:xfrm>
          <a:prstGeom prst="rect">
            <a:avLst/>
          </a:prstGeom>
          <a:noFill/>
          <a:ln w="9525">
            <a:noFill/>
            <a:miter lim="800000"/>
            <a:headEnd/>
            <a:tailEnd/>
          </a:ln>
        </p:spPr>
      </p:pic>
      <p:pic>
        <p:nvPicPr>
          <p:cNvPr id="4101" name="Picture 8" descr="C:\Documents and Settings\Администратор\Рабочий стол\Папки -передвижки\1061940-Clipart-Blond-Girl-Riding-A-Bicycle-Royalty-Free-Illustration.jpg"/>
          <p:cNvPicPr>
            <a:picLocks noChangeAspect="1" noChangeArrowheads="1"/>
          </p:cNvPicPr>
          <p:nvPr/>
        </p:nvPicPr>
        <p:blipFill>
          <a:blip r:embed="rId4" cstate="print">
            <a:clrChange>
              <a:clrFrom>
                <a:srgbClr val="FFFFFF"/>
              </a:clrFrom>
              <a:clrTo>
                <a:srgbClr val="FFFFFF">
                  <a:alpha val="0"/>
                </a:srgbClr>
              </a:clrTo>
            </a:clrChange>
          </a:blip>
          <a:srcRect r="9821"/>
          <a:stretch>
            <a:fillRect/>
          </a:stretch>
        </p:blipFill>
        <p:spPr bwMode="auto">
          <a:xfrm>
            <a:off x="500063" y="4929188"/>
            <a:ext cx="1346200" cy="1333500"/>
          </a:xfrm>
          <a:prstGeom prst="rect">
            <a:avLst/>
          </a:prstGeom>
          <a:noFill/>
          <a:ln w="9525">
            <a:noFill/>
            <a:miter lim="800000"/>
            <a:headEnd/>
            <a:tailEnd/>
          </a:ln>
        </p:spPr>
      </p:pic>
      <p:pic>
        <p:nvPicPr>
          <p:cNvPr id="4102" name="Picture 11" descr="C:\Documents and Settings\Администратор\Рабочий стол\Папки -передвижки\436217-Royalty-Free-RF-Clipart-Illustration-Of-A-Happy-Boy-Running-With-A-Red-Balloon.jpg"/>
          <p:cNvPicPr>
            <a:picLocks noChangeAspect="1" noChangeArrowheads="1"/>
          </p:cNvPicPr>
          <p:nvPr/>
        </p:nvPicPr>
        <p:blipFill>
          <a:blip r:embed="rId5" cstate="print">
            <a:clrChange>
              <a:clrFrom>
                <a:srgbClr val="FFFFFF"/>
              </a:clrFrom>
              <a:clrTo>
                <a:srgbClr val="FFFFFF">
                  <a:alpha val="0"/>
                </a:srgbClr>
              </a:clrTo>
            </a:clrChange>
          </a:blip>
          <a:srcRect r="17725"/>
          <a:stretch>
            <a:fillRect/>
          </a:stretch>
        </p:blipFill>
        <p:spPr bwMode="auto">
          <a:xfrm>
            <a:off x="5143500" y="3643313"/>
            <a:ext cx="1274763" cy="1905000"/>
          </a:xfrm>
          <a:prstGeom prst="rect">
            <a:avLst/>
          </a:prstGeom>
          <a:noFill/>
          <a:ln w="9525">
            <a:noFill/>
            <a:miter lim="800000"/>
            <a:headEnd/>
            <a:tailEnd/>
          </a:ln>
        </p:spPr>
      </p:pic>
      <p:pic>
        <p:nvPicPr>
          <p:cNvPr id="4103" name="Picture 12" descr="C:\Documents and Settings\Администратор\Рабочий стол\Папки -передвижки\229877-Royalty-Free-RF-Clipart-Illustration-Of-A-Brunette-Boy-Running-2.jpg"/>
          <p:cNvPicPr>
            <a:picLocks noChangeAspect="1" noChangeArrowheads="1"/>
          </p:cNvPicPr>
          <p:nvPr/>
        </p:nvPicPr>
        <p:blipFill>
          <a:blip r:embed="rId6" cstate="print">
            <a:clrChange>
              <a:clrFrom>
                <a:srgbClr val="FFFFFF"/>
              </a:clrFrom>
              <a:clrTo>
                <a:srgbClr val="FFFFFF">
                  <a:alpha val="0"/>
                </a:srgbClr>
              </a:clrTo>
            </a:clrChange>
          </a:blip>
          <a:srcRect r="16911"/>
          <a:stretch>
            <a:fillRect/>
          </a:stretch>
        </p:blipFill>
        <p:spPr bwMode="auto">
          <a:xfrm>
            <a:off x="1928813" y="4071938"/>
            <a:ext cx="1076325" cy="1428750"/>
          </a:xfrm>
          <a:prstGeom prst="rect">
            <a:avLst/>
          </a:prstGeom>
          <a:noFill/>
          <a:ln w="9525">
            <a:noFill/>
            <a:miter lim="800000"/>
            <a:headEnd/>
            <a:tailEnd/>
          </a:ln>
        </p:spPr>
      </p:pic>
      <p:pic>
        <p:nvPicPr>
          <p:cNvPr id="4104" name="Picture 14" descr="C:\Documents and Settings\Администратор\Рабочий стол\Папки -передвижки\56ecd2f8b7ea.png"/>
          <p:cNvPicPr>
            <a:picLocks noChangeAspect="1" noChangeArrowheads="1"/>
          </p:cNvPicPr>
          <p:nvPr/>
        </p:nvPicPr>
        <p:blipFill>
          <a:blip r:embed="rId7" cstate="print">
            <a:lum bright="10000"/>
          </a:blip>
          <a:srcRect/>
          <a:stretch>
            <a:fillRect/>
          </a:stretch>
        </p:blipFill>
        <p:spPr bwMode="auto">
          <a:xfrm>
            <a:off x="3571875" y="4357688"/>
            <a:ext cx="1214438" cy="1905000"/>
          </a:xfrm>
          <a:prstGeom prst="rect">
            <a:avLst/>
          </a:prstGeom>
          <a:noFill/>
          <a:ln w="9525">
            <a:noFill/>
            <a:miter lim="800000"/>
            <a:headEnd/>
            <a:tailEnd/>
          </a:ln>
        </p:spPr>
      </p:pic>
      <p:sp>
        <p:nvSpPr>
          <p:cNvPr id="12" name="Заголовок 1"/>
          <p:cNvSpPr txBox="1">
            <a:spLocks/>
          </p:cNvSpPr>
          <p:nvPr/>
        </p:nvSpPr>
        <p:spPr>
          <a:xfrm>
            <a:off x="500063" y="2786063"/>
            <a:ext cx="7772400" cy="1470025"/>
          </a:xfrm>
          <a:prstGeom prst="rect">
            <a:avLst/>
          </a:prstGeom>
        </p:spPr>
        <p:txBody>
          <a:bodyPr anchor="ctr"/>
          <a:lstStyle/>
          <a:p>
            <a:pPr algn="ctr" fontAlgn="auto">
              <a:spcAft>
                <a:spcPts val="0"/>
              </a:spcAft>
              <a:defRPr/>
            </a:pPr>
            <a:r>
              <a:rPr lang="ru-RU" sz="4000" b="1" dirty="0">
                <a:solidFill>
                  <a:srgbClr val="FF0000"/>
                </a:solidFill>
                <a:latin typeface="Comic Sans MS" pitchFamily="66" charset="0"/>
                <a:ea typeface="+mj-ea"/>
                <a:cs typeface="+mj-cs"/>
              </a:rPr>
              <a:t/>
            </a:r>
            <a:br>
              <a:rPr lang="ru-RU" sz="4000" b="1" dirty="0">
                <a:solidFill>
                  <a:srgbClr val="FF0000"/>
                </a:solidFill>
                <a:latin typeface="Comic Sans MS" pitchFamily="66" charset="0"/>
                <a:ea typeface="+mj-ea"/>
                <a:cs typeface="+mj-cs"/>
              </a:rPr>
            </a:br>
            <a:endParaRPr lang="ru-RU" sz="4000" b="1" dirty="0">
              <a:solidFill>
                <a:srgbClr val="FF0000"/>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642938" y="0"/>
            <a:ext cx="9786938" cy="7072313"/>
          </a:xfrm>
          <a:prstGeom prst="rect">
            <a:avLst/>
          </a:prstGeom>
          <a:noFill/>
          <a:ln w="9525">
            <a:noFill/>
            <a:miter lim="800000"/>
            <a:headEnd/>
            <a:tailEnd/>
          </a:ln>
        </p:spPr>
      </p:pic>
      <p:sp>
        <p:nvSpPr>
          <p:cNvPr id="5123" name="Заголовок 1"/>
          <p:cNvSpPr>
            <a:spLocks noGrp="1"/>
          </p:cNvSpPr>
          <p:nvPr>
            <p:ph type="ctrTitle"/>
          </p:nvPr>
        </p:nvSpPr>
        <p:spPr>
          <a:xfrm>
            <a:off x="214313" y="981075"/>
            <a:ext cx="7772400" cy="3376613"/>
          </a:xfrm>
        </p:spPr>
        <p:txBody>
          <a:bodyPr/>
          <a:lstStyle/>
          <a:p>
            <a:pPr eaLnBrk="1" hangingPunct="1"/>
            <a:r>
              <a:rPr lang="ru-RU" sz="2800" b="1" smtClean="0">
                <a:solidFill>
                  <a:srgbClr val="002060"/>
                </a:solidFill>
                <a:latin typeface="Arial" charset="0"/>
                <a:cs typeface="Arial" charset="0"/>
              </a:rPr>
              <a:t/>
            </a:r>
            <a:br>
              <a:rPr lang="ru-RU" sz="2800" b="1" smtClean="0">
                <a:solidFill>
                  <a:srgbClr val="002060"/>
                </a:solidFill>
                <a:latin typeface="Arial" charset="0"/>
                <a:cs typeface="Arial" charset="0"/>
              </a:rPr>
            </a:br>
            <a:r>
              <a:rPr lang="ru-RU" sz="2800" b="1" smtClean="0">
                <a:solidFill>
                  <a:srgbClr val="002060"/>
                </a:solidFill>
                <a:latin typeface="Arial" charset="0"/>
                <a:cs typeface="Arial" charset="0"/>
              </a:rPr>
              <a:t/>
            </a:r>
            <a:br>
              <a:rPr lang="ru-RU" sz="2800" b="1" smtClean="0">
                <a:solidFill>
                  <a:srgbClr val="002060"/>
                </a:solidFill>
                <a:latin typeface="Arial" charset="0"/>
                <a:cs typeface="Arial" charset="0"/>
              </a:rPr>
            </a:br>
            <a:r>
              <a:rPr lang="ru-RU" sz="2800" b="1" smtClean="0">
                <a:solidFill>
                  <a:srgbClr val="002060"/>
                </a:solidFill>
                <a:latin typeface="Arial" charset="0"/>
                <a:cs typeface="Arial" charset="0"/>
              </a:rPr>
              <a:t/>
            </a:r>
            <a:br>
              <a:rPr lang="ru-RU" sz="2800" b="1" smtClean="0">
                <a:solidFill>
                  <a:srgbClr val="002060"/>
                </a:solidFill>
                <a:latin typeface="Arial" charset="0"/>
                <a:cs typeface="Arial" charset="0"/>
              </a:rPr>
            </a:br>
            <a:r>
              <a:rPr lang="ru-RU" sz="2800" b="1" smtClean="0">
                <a:solidFill>
                  <a:srgbClr val="002060"/>
                </a:solidFill>
                <a:latin typeface="Arial" charset="0"/>
                <a:cs typeface="Arial" charset="0"/>
              </a:rPr>
              <a:t>Планируемые результаты</a:t>
            </a:r>
            <a:r>
              <a:rPr lang="ru-RU" sz="2800" smtClean="0">
                <a:solidFill>
                  <a:srgbClr val="002060"/>
                </a:solidFill>
                <a:latin typeface="Arial" charset="0"/>
                <a:cs typeface="Arial" charset="0"/>
              </a:rPr>
              <a:t>-улучшение, </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сохранение показателей и формирование навыков ЗОЖ.</a:t>
            </a:r>
            <a:br>
              <a:rPr lang="ru-RU" sz="2800" smtClean="0">
                <a:solidFill>
                  <a:srgbClr val="002060"/>
                </a:solidFill>
                <a:latin typeface="Arial" charset="0"/>
                <a:cs typeface="Arial" charset="0"/>
              </a:rPr>
            </a:br>
            <a:r>
              <a:rPr lang="ru-RU" sz="2800" b="1" smtClean="0">
                <a:solidFill>
                  <a:srgbClr val="002060"/>
                </a:solidFill>
                <a:latin typeface="Arial" charset="0"/>
                <a:cs typeface="Arial" charset="0"/>
              </a:rPr>
              <a:t>Подготовительный этап</a:t>
            </a:r>
            <a:r>
              <a:rPr lang="ru-RU" sz="2800" smtClean="0">
                <a:solidFill>
                  <a:srgbClr val="002060"/>
                </a:solidFill>
                <a:latin typeface="Arial" charset="0"/>
                <a:cs typeface="Arial" charset="0"/>
              </a:rPr>
              <a:t>: </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Составление плана работы. </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Подбор материала и оборудования для занятий, игр.</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Оформление папок- передвижек для родителей по тематике проекта,</a:t>
            </a:r>
            <a:br>
              <a:rPr lang="ru-RU" sz="2800" smtClean="0">
                <a:solidFill>
                  <a:srgbClr val="002060"/>
                </a:solidFill>
                <a:latin typeface="Arial" charset="0"/>
                <a:cs typeface="Arial" charset="0"/>
              </a:rPr>
            </a:br>
            <a:r>
              <a:rPr lang="ru-RU" sz="2800" smtClean="0">
                <a:solidFill>
                  <a:srgbClr val="002060"/>
                </a:solidFill>
                <a:latin typeface="Arial" charset="0"/>
                <a:cs typeface="Arial" charset="0"/>
              </a:rPr>
              <a:t> подбор литературы</a:t>
            </a:r>
            <a:endParaRPr lang="ru-RU" sz="4000" b="1" smtClean="0">
              <a:solidFill>
                <a:srgbClr val="FF0000"/>
              </a:solidFill>
              <a:latin typeface="Comic Sans MS" pitchFamily="66" charset="0"/>
            </a:endParaRPr>
          </a:p>
        </p:txBody>
      </p:sp>
      <p:pic>
        <p:nvPicPr>
          <p:cNvPr id="5124" name="Picture 8" descr="C:\Documents and Settings\Администратор\Рабочий стол\Папки -передвижки\1061940-Clipart-Blond-Girl-Riding-A-Bicycle-Royalty-Free-Illustration.jpg"/>
          <p:cNvPicPr>
            <a:picLocks noChangeAspect="1" noChangeArrowheads="1"/>
          </p:cNvPicPr>
          <p:nvPr/>
        </p:nvPicPr>
        <p:blipFill>
          <a:blip r:embed="rId3" cstate="print">
            <a:clrChange>
              <a:clrFrom>
                <a:srgbClr val="FFFFFF"/>
              </a:clrFrom>
              <a:clrTo>
                <a:srgbClr val="FFFFFF">
                  <a:alpha val="0"/>
                </a:srgbClr>
              </a:clrTo>
            </a:clrChange>
          </a:blip>
          <a:srcRect r="9821"/>
          <a:stretch>
            <a:fillRect/>
          </a:stretch>
        </p:blipFill>
        <p:spPr bwMode="auto">
          <a:xfrm>
            <a:off x="500063" y="4929188"/>
            <a:ext cx="1346200" cy="1333500"/>
          </a:xfrm>
          <a:prstGeom prst="rect">
            <a:avLst/>
          </a:prstGeom>
          <a:noFill/>
          <a:ln w="9525">
            <a:noFill/>
            <a:miter lim="800000"/>
            <a:headEnd/>
            <a:tailEnd/>
          </a:ln>
        </p:spPr>
      </p:pic>
      <p:sp>
        <p:nvSpPr>
          <p:cNvPr id="5125" name="Заголовок 1"/>
          <p:cNvSpPr txBox="1">
            <a:spLocks/>
          </p:cNvSpPr>
          <p:nvPr/>
        </p:nvSpPr>
        <p:spPr bwMode="auto">
          <a:xfrm>
            <a:off x="500063" y="2786063"/>
            <a:ext cx="7772400" cy="1470025"/>
          </a:xfrm>
          <a:prstGeom prst="rect">
            <a:avLst/>
          </a:prstGeom>
          <a:noFill/>
          <a:ln w="9525">
            <a:noFill/>
            <a:miter lim="800000"/>
            <a:headEnd/>
            <a:tailEnd/>
          </a:ln>
        </p:spPr>
        <p:txBody>
          <a:bodyPr anchor="ctr"/>
          <a:lstStyle/>
          <a:p>
            <a:pPr algn="ctr"/>
            <a:r>
              <a:rPr lang="ru-RU" sz="4000" b="1">
                <a:solidFill>
                  <a:srgbClr val="FF0000"/>
                </a:solidFill>
                <a:latin typeface="Comic Sans MS" pitchFamily="66" charset="0"/>
              </a:rPr>
              <a:t/>
            </a:r>
            <a:br>
              <a:rPr lang="ru-RU" sz="4000" b="1">
                <a:solidFill>
                  <a:srgbClr val="FF0000"/>
                </a:solidFill>
                <a:latin typeface="Comic Sans MS" pitchFamily="66" charset="0"/>
              </a:rPr>
            </a:br>
            <a:endParaRPr lang="ru-RU" sz="4000" b="1">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6147" name="Заголовок 1"/>
          <p:cNvSpPr>
            <a:spLocks noGrp="1"/>
          </p:cNvSpPr>
          <p:nvPr>
            <p:ph type="ctrTitle"/>
          </p:nvPr>
        </p:nvSpPr>
        <p:spPr>
          <a:xfrm>
            <a:off x="357188" y="620713"/>
            <a:ext cx="7772400" cy="5400675"/>
          </a:xfrm>
        </p:spPr>
        <p:txBody>
          <a:bodyPr/>
          <a:lstStyle/>
          <a:p>
            <a:pPr eaLnBrk="1" hangingPunct="1"/>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400" b="1" dirty="0" smtClean="0">
                <a:solidFill>
                  <a:srgbClr val="FF0000"/>
                </a:solidFill>
                <a:latin typeface="Times New Roman" pitchFamily="18" charset="0"/>
                <a:cs typeface="Times New Roman" pitchFamily="18" charset="0"/>
              </a:rPr>
              <a:t>Понедельник</a:t>
            </a:r>
            <a:br>
              <a:rPr lang="ru-RU" sz="2400" b="1" dirty="0" smtClean="0">
                <a:solidFill>
                  <a:srgbClr val="FF000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Тема дня: « Что помогает быть здоровым»</a:t>
            </a:r>
            <a:br>
              <a:rPr lang="ru-RU" sz="2400" b="1" dirty="0" smtClean="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Цели:  Воспитывать у детей осознанное отношение к необходимости закаляться , заниматься спортом, есть овощи и фрукты.</a:t>
            </a: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Рассматривание иллюстраций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Дыхательная гимнастика «Вырасту большой»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Интегрированное занятие «Планета </a:t>
            </a:r>
            <a:r>
              <a:rPr lang="ru-RU" sz="2000" dirty="0" err="1" smtClean="0">
                <a:solidFill>
                  <a:srgbClr val="002060"/>
                </a:solidFill>
                <a:latin typeface="Times New Roman" pitchFamily="18" charset="0"/>
                <a:cs typeface="Times New Roman" pitchFamily="18" charset="0"/>
              </a:rPr>
              <a:t>здоровячков</a:t>
            </a:r>
            <a:r>
              <a:rPr lang="ru-RU" sz="2000" dirty="0" smtClean="0">
                <a:solidFill>
                  <a:srgbClr val="002060"/>
                </a:solidFill>
                <a:latin typeface="Times New Roman" pitchFamily="18" charset="0"/>
                <a:cs typeface="Times New Roman" pitchFamily="18" charset="0"/>
              </a:rPr>
              <a:t>»</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Дидактическая игра «Подбери одежду»</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Продуктивная деятельность: рисование- « Мы спортсмены».</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Чтение художественной литературы К.Чуковский «Айболит»</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Сюжетно-ролевая игра «Больница»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r>
              <a:rPr lang="ru-RU" sz="2800" b="1" dirty="0" smtClean="0">
                <a:solidFill>
                  <a:srgbClr val="7030A0"/>
                </a:solidFill>
                <a:latin typeface="Comic Sans MS" pitchFamily="66" charset="0"/>
              </a:rPr>
              <a:t/>
            </a:r>
            <a:br>
              <a:rPr lang="ru-RU" sz="2800" b="1" dirty="0" smtClean="0">
                <a:solidFill>
                  <a:srgbClr val="7030A0"/>
                </a:solidFill>
                <a:latin typeface="Comic Sans MS" pitchFamily="66" charset="0"/>
              </a:rPr>
            </a:br>
            <a:endParaRPr lang="ru-RU" sz="2800" b="1" dirty="0" smtClean="0">
              <a:solidFill>
                <a:srgbClr val="7030A0"/>
              </a:solidFill>
              <a:latin typeface="Comic Sans MS" pitchFamily="66" charset="0"/>
            </a:endParaRPr>
          </a:p>
        </p:txBody>
      </p:sp>
      <p:pic>
        <p:nvPicPr>
          <p:cNvPr id="6148" name="Picture 2" descr="C:\Documents and Settings\Администратор\Рабочий стол\Зимние забавы\Папки -передвижки\41495957.gif"/>
          <p:cNvPicPr>
            <a:picLocks noChangeAspect="1" noChangeArrowheads="1" noCrop="1"/>
          </p:cNvPicPr>
          <p:nvPr/>
        </p:nvPicPr>
        <p:blipFill>
          <a:blip r:embed="rId3" cstate="print"/>
          <a:srcRect/>
          <a:stretch>
            <a:fillRect/>
          </a:stretch>
        </p:blipFill>
        <p:spPr bwMode="auto">
          <a:xfrm>
            <a:off x="7500938" y="4786313"/>
            <a:ext cx="930275" cy="1500187"/>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471613" y="4408488"/>
            <a:ext cx="5559425" cy="2255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3789040"/>
            <a:ext cx="4148457" cy="2330306"/>
          </a:xfrm>
          <a:prstGeom prst="rect">
            <a:avLst/>
          </a:prstGeom>
          <a:effectLst>
            <a:glow rad="228600">
              <a:schemeClr val="accent5">
                <a:satMod val="175000"/>
                <a:alpha val="40000"/>
              </a:schemeClr>
            </a:glow>
            <a:softEdge rad="1270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108812" y="1979501"/>
            <a:ext cx="4486653" cy="2520280"/>
          </a:xfrm>
          <a:prstGeom prst="rect">
            <a:avLst/>
          </a:prstGeom>
          <a:effectLst>
            <a:glow rad="228600">
              <a:schemeClr val="accent1">
                <a:alpha val="40000"/>
              </a:schemeClr>
            </a:glow>
            <a:softEdge rad="3175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86804" y="996315"/>
            <a:ext cx="4139952" cy="2325528"/>
          </a:xfrm>
          <a:prstGeom prst="rect">
            <a:avLst/>
          </a:prstGeom>
          <a:effectLst>
            <a:glow rad="228600">
              <a:schemeClr val="accent5">
                <a:satMod val="175000"/>
                <a:alpha val="40000"/>
              </a:schemeClr>
            </a:glow>
            <a:softEdge rad="3175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68313" y="1125538"/>
            <a:ext cx="7772400" cy="4895850"/>
          </a:xfrm>
        </p:spPr>
        <p:txBody>
          <a:bodyPr/>
          <a:lstStyle/>
          <a:p>
            <a:pPr eaLnBrk="1" hangingPunct="1">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400" b="1" dirty="0" smtClean="0">
                <a:solidFill>
                  <a:srgbClr val="FF0000"/>
                </a:solidFill>
                <a:latin typeface="Times New Roman" pitchFamily="18" charset="0"/>
                <a:cs typeface="Times New Roman" pitchFamily="18" charset="0"/>
              </a:rPr>
              <a:t>Вторник</a:t>
            </a:r>
            <a:br>
              <a:rPr lang="ru-RU" sz="2400" b="1" dirty="0" smtClean="0">
                <a:solidFill>
                  <a:srgbClr val="FF000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Тема дня: «Как работает мой организм»</a:t>
            </a: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Цель: Знакомство с функциональным значением органов человека.</a:t>
            </a:r>
            <a:br>
              <a:rPr lang="ru-RU" sz="2400" dirty="0" smtClean="0">
                <a:solidFill>
                  <a:srgbClr val="7030A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Беседа : «Строение человека»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Рассматривание иллюстраций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Разучивание потешек, отгадывание загадок</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Рассматривание иллюстраций «Это я»</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Просмотр презентации «Зимние виды спорта»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Дыхательная гимнастика «Вырасту большой»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Дидактическая игра «Подбери одежду»</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Чтение художественной литературы К.Чуковский «Айболит»</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Сюжетно-ролевая игра «Больница»</a:t>
            </a:r>
            <a:br>
              <a:rPr lang="ru-RU" sz="2000" dirty="0" smtClean="0">
                <a:solidFill>
                  <a:srgbClr val="002060"/>
                </a:solidFill>
                <a:latin typeface="Times New Roman" pitchFamily="18" charset="0"/>
                <a:cs typeface="Times New Roman" pitchFamily="18" charset="0"/>
              </a:rPr>
            </a:br>
            <a:r>
              <a:rPr lang="ru-RU" sz="3600" b="1" dirty="0" smtClean="0">
                <a:solidFill>
                  <a:srgbClr val="7030A0"/>
                </a:solidFill>
                <a:latin typeface="Comic Sans MS" pitchFamily="66" charset="0"/>
              </a:rPr>
              <a:t/>
            </a:r>
            <a:br>
              <a:rPr lang="ru-RU" sz="3600" b="1" dirty="0" smtClean="0">
                <a:solidFill>
                  <a:srgbClr val="7030A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000" dirty="0">
                <a:solidFill>
                  <a:prstClr val="black"/>
                </a:solidFill>
                <a:latin typeface="Arial" charset="0"/>
                <a:ea typeface="+mn-ea"/>
                <a:cs typeface="Arial" charset="0"/>
              </a:rPr>
              <a:t/>
            </a:r>
            <a:br>
              <a:rPr lang="ru-RU" sz="2000" dirty="0">
                <a:solidFill>
                  <a:prstClr val="black"/>
                </a:solidFill>
                <a:latin typeface="Arial" charset="0"/>
                <a:ea typeface="+mn-ea"/>
                <a:cs typeface="Arial"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0163" y="0"/>
            <a:ext cx="9786938" cy="7072313"/>
          </a:xfrm>
          <a:prstGeom prst="rect">
            <a:avLst/>
          </a:prstGeom>
          <a:noFill/>
          <a:ln w="9525">
            <a:noFill/>
            <a:miter lim="800000"/>
            <a:headEnd/>
            <a:tailEnd/>
          </a:ln>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37548" y="875414"/>
            <a:ext cx="3707904" cy="2082835"/>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532591" y="2748329"/>
            <a:ext cx="3794437" cy="2131443"/>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1280332" y="3867715"/>
            <a:ext cx="3645023" cy="204751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Администратор\Рабочий стол\fon13.jpg"/>
          <p:cNvPicPr>
            <a:picLocks noChangeAspect="1" noChangeArrowheads="1"/>
          </p:cNvPicPr>
          <p:nvPr/>
        </p:nvPicPr>
        <p:blipFill>
          <a:blip r:embed="rId2" cstate="print"/>
          <a:srcRect/>
          <a:stretch>
            <a:fillRect/>
          </a:stretch>
        </p:blipFill>
        <p:spPr bwMode="auto">
          <a:xfrm>
            <a:off x="-357188" y="-214313"/>
            <a:ext cx="9786938" cy="7072313"/>
          </a:xfrm>
          <a:prstGeom prst="rect">
            <a:avLst/>
          </a:prstGeom>
          <a:noFill/>
          <a:ln w="9525">
            <a:noFill/>
            <a:miter lim="800000"/>
            <a:headEnd/>
            <a:tailEnd/>
          </a:ln>
        </p:spPr>
      </p:pic>
      <p:sp>
        <p:nvSpPr>
          <p:cNvPr id="2051" name="Заголовок 1"/>
          <p:cNvSpPr>
            <a:spLocks noGrp="1"/>
          </p:cNvSpPr>
          <p:nvPr>
            <p:ph type="ctrTitle"/>
          </p:nvPr>
        </p:nvSpPr>
        <p:spPr>
          <a:xfrm>
            <a:off x="467544" y="620688"/>
            <a:ext cx="7772400" cy="5616624"/>
          </a:xfrm>
        </p:spPr>
        <p:txBody>
          <a:bodyPr/>
          <a:lstStyle/>
          <a:p>
            <a:pPr>
              <a:lnSpc>
                <a:spcPct val="115000"/>
              </a:lnSpc>
              <a:spcAft>
                <a:spcPts val="1000"/>
              </a:spcAft>
              <a:defRPr/>
            </a:pP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400" b="1" dirty="0" smtClean="0">
                <a:solidFill>
                  <a:srgbClr val="FF0000"/>
                </a:solidFill>
                <a:latin typeface="Times New Roman" pitchFamily="18" charset="0"/>
                <a:cs typeface="Times New Roman" pitchFamily="18" charset="0"/>
              </a:rPr>
              <a:t>Среда :</a:t>
            </a:r>
            <a:r>
              <a:rPr lang="ru-RU" sz="2400" b="1" dirty="0" smtClean="0">
                <a:solidFill>
                  <a:srgbClr val="FF0000"/>
                </a:solidFill>
              </a:rPr>
              <a:t/>
            </a:r>
            <a:br>
              <a:rPr lang="ru-RU" sz="2400" b="1" dirty="0" smtClean="0">
                <a:solidFill>
                  <a:srgbClr val="FF0000"/>
                </a:solidFill>
              </a:rPr>
            </a:br>
            <a:r>
              <a:rPr lang="ru-RU" sz="2400" dirty="0" smtClean="0">
                <a:solidFill>
                  <a:srgbClr val="7030A0"/>
                </a:solidFill>
                <a:latin typeface="Times New Roman" pitchFamily="18" charset="0"/>
                <a:cs typeface="Times New Roman" pitchFamily="18" charset="0"/>
              </a:rPr>
              <a:t>Тема дня: «Чистота залог здоровья»</a:t>
            </a: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Цели: формирование представлений о правилах личной гигиены , потребность быть здоровыми, закалёнными.</a:t>
            </a:r>
            <a:r>
              <a:rPr lang="ru-RU" sz="2000" dirty="0" smtClean="0">
                <a:solidFill>
                  <a:srgbClr val="7030A0"/>
                </a:solidFill>
                <a:latin typeface="Times New Roman" pitchFamily="18" charset="0"/>
                <a:cs typeface="Times New Roman" pitchFamily="18" charset="0"/>
              </a:rPr>
              <a:t/>
            </a:r>
            <a:br>
              <a:rPr lang="ru-RU" sz="2000" dirty="0" smtClean="0">
                <a:solidFill>
                  <a:srgbClr val="7030A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Беседа : «Правила оказания первой помощи»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Рассматривание иллюстраций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Разучивание потешек, отгадывание загадок</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Чтение художественной литературы «Девочка чумазая», «</a:t>
            </a:r>
            <a:r>
              <a:rPr lang="ru-RU" sz="2000" dirty="0" err="1" smtClean="0">
                <a:solidFill>
                  <a:srgbClr val="002060"/>
                </a:solidFill>
                <a:latin typeface="Times New Roman" pitchFamily="18" charset="0"/>
                <a:cs typeface="Times New Roman" pitchFamily="18" charset="0"/>
              </a:rPr>
              <a:t>Мойдодыр</a:t>
            </a:r>
            <a:r>
              <a:rPr lang="ru-RU" sz="2000" dirty="0" smtClean="0">
                <a:solidFill>
                  <a:srgbClr val="002060"/>
                </a:solidFill>
                <a:latin typeface="Times New Roman" pitchFamily="18" charset="0"/>
                <a:cs typeface="Times New Roman" pitchFamily="18" charset="0"/>
              </a:rPr>
              <a:t>»</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Продуктивная деятельность- конструирование «оригами-яблоко»</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Ситуативный разговор «Почему нужно мыть руки?»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Игровая ситуация «Кукла Маша испачкалась. Как ей помочь?»</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a:t>
            </a:r>
            <a:r>
              <a:rPr lang="ru-RU" sz="2000" dirty="0" err="1" smtClean="0">
                <a:solidFill>
                  <a:srgbClr val="002060"/>
                </a:solidFill>
                <a:latin typeface="Times New Roman" pitchFamily="18" charset="0"/>
                <a:cs typeface="Times New Roman" pitchFamily="18" charset="0"/>
              </a:rPr>
              <a:t>р</a:t>
            </a:r>
            <a:r>
              <a:rPr lang="ru-RU" sz="2000" dirty="0" smtClean="0">
                <a:solidFill>
                  <a:srgbClr val="002060"/>
                </a:solidFill>
                <a:latin typeface="Times New Roman" pitchFamily="18" charset="0"/>
                <a:cs typeface="Times New Roman" pitchFamily="18" charset="0"/>
              </a:rPr>
              <a:t> игра «Дочки- матери</a:t>
            </a:r>
            <a:r>
              <a:rPr lang="ru-RU" sz="2400" dirty="0" smtClean="0">
                <a:solidFill>
                  <a:srgbClr val="002060"/>
                </a:solidFill>
                <a:latin typeface="Times New Roman" pitchFamily="18" charset="0"/>
                <a:cs typeface="Times New Roman" pitchFamily="18" charset="0"/>
              </a:rPr>
              <a:t>»</a:t>
            </a:r>
            <a:r>
              <a:rPr lang="ru-RU" sz="2400" dirty="0" smtClean="0"/>
              <a:t/>
            </a:r>
            <a:br>
              <a:rPr lang="ru-RU" sz="2400" dirty="0" smtClean="0"/>
            </a:br>
            <a:r>
              <a:rPr lang="ru-RU" sz="2400" b="1" dirty="0" smtClean="0">
                <a:solidFill>
                  <a:srgbClr val="7030A0"/>
                </a:solidFill>
              </a:rPr>
              <a:t/>
            </a:r>
            <a:br>
              <a:rPr lang="ru-RU" sz="2400" b="1" dirty="0" smtClean="0">
                <a:solidFill>
                  <a:srgbClr val="7030A0"/>
                </a:solidFill>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000" dirty="0">
                <a:solidFill>
                  <a:prstClr val="black"/>
                </a:solidFill>
                <a:latin typeface="Arial" charset="0"/>
                <a:ea typeface="+mn-ea"/>
                <a:cs typeface="Arial" charset="0"/>
              </a:rPr>
              <a:t/>
            </a:r>
            <a:br>
              <a:rPr lang="ru-RU" sz="2000" dirty="0">
                <a:solidFill>
                  <a:prstClr val="black"/>
                </a:solidFill>
                <a:latin typeface="Arial" charset="0"/>
                <a:ea typeface="+mn-ea"/>
                <a:cs typeface="Arial"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r>
              <a:rPr lang="ru-RU" sz="2800" b="1" dirty="0" smtClean="0">
                <a:solidFill>
                  <a:srgbClr val="FF0000"/>
                </a:solidFill>
                <a:latin typeface="Comic Sans MS" pitchFamily="66" charset="0"/>
              </a:rPr>
              <a:t/>
            </a:r>
            <a:br>
              <a:rPr lang="ru-RU" sz="2800" b="1" dirty="0" smtClean="0">
                <a:solidFill>
                  <a:srgbClr val="FF0000"/>
                </a:solidFill>
                <a:latin typeface="Comic Sans MS" pitchFamily="66" charset="0"/>
              </a:rPr>
            </a:br>
            <a:r>
              <a:rPr lang="ru-RU" sz="2800" b="1" dirty="0">
                <a:solidFill>
                  <a:srgbClr val="FF0000"/>
                </a:solidFill>
                <a:latin typeface="Comic Sans MS" pitchFamily="66" charset="0"/>
              </a:rPr>
              <a:t/>
            </a:r>
            <a:br>
              <a:rPr lang="ru-RU" sz="2800" b="1" dirty="0">
                <a:solidFill>
                  <a:srgbClr val="FF0000"/>
                </a:solidFill>
                <a:latin typeface="Comic Sans MS" pitchFamily="66" charset="0"/>
              </a:rPr>
            </a:br>
            <a:endParaRPr lang="ru-RU" sz="2800" b="1" dirty="0" smtClean="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69</Words>
  <Application>Microsoft Office PowerPoint</Application>
  <PresentationFormat>Экран (4:3)</PresentationFormat>
  <Paragraphs>26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Проект по теме: «Неделя здоровья» </vt:lpstr>
      <vt:lpstr>      Цель проекта:  Формирование навыков здорового образа жизни.  Задачи: - Закрепить у детей понятие о здоровье, как главной ценности человеческой жизни.   -Формировать представление детей о здоровье и здоровом питании, пребывании на свежем воздухе, соблюдении правил личной гигиены, о значении физических упражнений. - Учить детей заботиться о своём здоровье: знать и осознанно выполнять несложные приёмы оздоровления, прививать любовь к физическим упражнениям и подвижным играм на воздухе.        </vt:lpstr>
      <vt:lpstr>Возраст участников: дошкольники 4-5 лет. Продолжительность проекта: неделя Основные формы реализации проекта: беседы, детское творчество, игры, работа с родителями.</vt:lpstr>
      <vt:lpstr>   Планируемые результаты-улучшение,  сохранение показателей и формирование навыков ЗОЖ. Подготовительный этап:  Составление плана работы.  Подбор материала и оборудования для занятий, игр. Оформление папок- передвижек для родителей по тематике проекта,  подбор литературы</vt:lpstr>
      <vt:lpstr>      Понедельник Тема дня: « Что помогает быть здоровым» Цели:  Воспитывать у детей осознанное отношение к необходимости закаляться , заниматься спортом, есть овощи и фрукты. Рассматривание иллюстраций  Дыхательная гимнастика «Вырасту большой» Интегрированное занятие «Планета здоровячков» Дидактическая игра «Подбери одежду» Продуктивная деятельность: рисование- « Мы спортсмены». Чтение художественной литературы К.Чуковский «Айболит» Сюжетно-ролевая игра «Больница»         </vt:lpstr>
      <vt:lpstr>Слайд 6</vt:lpstr>
      <vt:lpstr>           Вторник Тема дня: «Как работает мой организм» Цель: Знакомство с функциональным значением органов человека. Беседа : «Строение человека» Рассматривание иллюстраций Разучивание потешек, отгадывание загадок Рассматривание иллюстраций «Это я» Просмотр презентации «Зимние виды спорта» Дыхательная гимнастика «Вырасту большой» Дидактическая игра «Подбери одежду» Чтение художественной литературы К.Чуковский «Айболит» Сюжетно-ролевая игра «Больница»            </vt:lpstr>
      <vt:lpstr>Слайд 8</vt:lpstr>
      <vt:lpstr>          Среда : Тема дня: «Чистота залог здоровья» Цели: формирование представлений о правилах личной гигиены , потребность быть здоровыми, закалёнными. Беседа : «Правила оказания первой помощи» Рассматривание иллюстраций Разучивание потешек, отгадывание загадок Чтение художественной литературы «Девочка чумазая», «Мойдодыр» Продуктивная деятельность- конструирование «оригами-яблоко» Ситуативный разговор «Почему нужно мыть руки?» Игровая ситуация «Кукла Маша испачкалась. Как ей помочь?» С/р игра «Дочки- матери»            </vt:lpstr>
      <vt:lpstr>                      </vt:lpstr>
      <vt:lpstr>    Четверг Тема: «Если хочешь быть здоров» Цель: Закрепить знания детей о роли закаливания в укреплении здоровья человека. Утренняя гимнастика Беседа « Если хочешь быть здоров» Беседа о своём теле, обучение самомассажу. Подвижные игры на улице и в группе. Продуктивная деятельность: лепка «Спортсмены» Гимнастика после сна Ходьба по «тропе здоровья» Театрализованное представление «Витаминная семья»       </vt:lpstr>
      <vt:lpstr>Слайд 12</vt:lpstr>
      <vt:lpstr>          Пятница Тема дня: «Мы со спортом крепко дружим» Цель: обогащать знания детей о видах спорта; дать представление о пользе  занятий спортом. Отгадывание загадок про  спорт Беседа « Почему нужно много двигаться?» ( чем  полезны зарядка, занятия спортом, игры на свежем воздухе) Рассматривание альбома о видах спорта. Подвижная игра: «Мы весёлые ребята». Раскрашивание раскрасок «Виды спорта». Дидактическая игра «Подбери правильную обувь» Развлечение «Давайте расти здоровым»            </vt:lpstr>
      <vt:lpstr>Слайд 14</vt:lpstr>
      <vt:lpstr>Работа с родителями:</vt:lpstr>
      <vt:lpstr>    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dc:creator>
  <cp:lastModifiedBy>Татьяна</cp:lastModifiedBy>
  <cp:revision>122</cp:revision>
  <dcterms:created xsi:type="dcterms:W3CDTF">2012-01-28T22:39:42Z</dcterms:created>
  <dcterms:modified xsi:type="dcterms:W3CDTF">2020-02-20T07:51:56Z</dcterms:modified>
</cp:coreProperties>
</file>